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323" r:id="rId3"/>
    <p:sldId id="257" r:id="rId4"/>
    <p:sldId id="259" r:id="rId5"/>
    <p:sldId id="258" r:id="rId6"/>
    <p:sldId id="322" r:id="rId7"/>
    <p:sldId id="260" r:id="rId8"/>
    <p:sldId id="261" r:id="rId9"/>
    <p:sldId id="262" r:id="rId10"/>
    <p:sldId id="263" r:id="rId11"/>
    <p:sldId id="264" r:id="rId12"/>
    <p:sldId id="31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315" r:id="rId21"/>
    <p:sldId id="272" r:id="rId22"/>
    <p:sldId id="274" r:id="rId23"/>
    <p:sldId id="273" r:id="rId24"/>
    <p:sldId id="275" r:id="rId25"/>
    <p:sldId id="316" r:id="rId26"/>
    <p:sldId id="276" r:id="rId27"/>
    <p:sldId id="278" r:id="rId28"/>
    <p:sldId id="277" r:id="rId29"/>
    <p:sldId id="279" r:id="rId30"/>
    <p:sldId id="280" r:id="rId31"/>
    <p:sldId id="281" r:id="rId32"/>
    <p:sldId id="317" r:id="rId33"/>
    <p:sldId id="282" r:id="rId34"/>
    <p:sldId id="283" r:id="rId35"/>
    <p:sldId id="285" r:id="rId36"/>
    <p:sldId id="284" r:id="rId37"/>
    <p:sldId id="287" r:id="rId38"/>
    <p:sldId id="286" r:id="rId39"/>
    <p:sldId id="288" r:id="rId40"/>
    <p:sldId id="289" r:id="rId41"/>
    <p:sldId id="318" r:id="rId42"/>
    <p:sldId id="290" r:id="rId43"/>
    <p:sldId id="291" r:id="rId44"/>
    <p:sldId id="292" r:id="rId45"/>
    <p:sldId id="293" r:id="rId46"/>
    <p:sldId id="294" r:id="rId47"/>
    <p:sldId id="319" r:id="rId48"/>
    <p:sldId id="295" r:id="rId49"/>
    <p:sldId id="296" r:id="rId50"/>
    <p:sldId id="297" r:id="rId51"/>
    <p:sldId id="298" r:id="rId52"/>
    <p:sldId id="299" r:id="rId53"/>
    <p:sldId id="300" r:id="rId54"/>
    <p:sldId id="301" r:id="rId55"/>
    <p:sldId id="320" r:id="rId56"/>
    <p:sldId id="302" r:id="rId57"/>
    <p:sldId id="303" r:id="rId58"/>
    <p:sldId id="304" r:id="rId59"/>
    <p:sldId id="305" r:id="rId60"/>
    <p:sldId id="306" r:id="rId61"/>
    <p:sldId id="307" r:id="rId62"/>
    <p:sldId id="308" r:id="rId63"/>
    <p:sldId id="309" r:id="rId64"/>
    <p:sldId id="310" r:id="rId65"/>
    <p:sldId id="311" r:id="rId66"/>
    <p:sldId id="312" r:id="rId67"/>
    <p:sldId id="321" r:id="rId68"/>
    <p:sldId id="313" r:id="rId69"/>
  </p:sldIdLst>
  <p:sldSz cx="9144000" cy="5143500" type="screen16x9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79" autoAdjust="0"/>
  </p:normalViewPr>
  <p:slideViewPr>
    <p:cSldViewPr>
      <p:cViewPr varScale="1">
        <p:scale>
          <a:sx n="96" d="100"/>
          <a:sy n="96" d="100"/>
        </p:scale>
        <p:origin x="1066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-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E51C58E2-5A84-4F49-9860-53EEDF5EAE7C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12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F4EA6308-F5C9-4996-BC62-840702B440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0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Geometry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79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 </a:t>
            </a:r>
            <a:r>
              <a:rPr lang="en-US" dirty="0">
                <a:sym typeface="Symbol"/>
              </a:rPr>
              <a:t> CD, BG  DE, GH  EF, AH  CF</a:t>
            </a:r>
          </a:p>
          <a:p>
            <a:pPr defTabSz="931134">
              <a:defRPr/>
            </a:pPr>
            <a:r>
              <a:rPr lang="en-US" dirty="0">
                <a:sym typeface="Symbol"/>
              </a:rPr>
              <a:t>A  C, B  D,</a:t>
            </a:r>
            <a:r>
              <a:rPr lang="en-US" baseline="0" dirty="0">
                <a:sym typeface="Symbol"/>
              </a:rPr>
              <a:t> </a:t>
            </a:r>
            <a:r>
              <a:rPr lang="en-US" dirty="0">
                <a:sym typeface="Symbol"/>
              </a:rPr>
              <a:t>G  E,</a:t>
            </a:r>
            <a:r>
              <a:rPr lang="en-US" baseline="0" dirty="0">
                <a:sym typeface="Symbol"/>
              </a:rPr>
              <a:t> </a:t>
            </a:r>
            <a:r>
              <a:rPr lang="en-US" dirty="0">
                <a:sym typeface="Symbol"/>
              </a:rPr>
              <a:t>H  F</a:t>
            </a:r>
            <a:endParaRPr lang="en-US" dirty="0"/>
          </a:p>
          <a:p>
            <a:pPr defTabSz="931134">
              <a:defRPr/>
            </a:pPr>
            <a:endParaRPr lang="en-US" dirty="0"/>
          </a:p>
          <a:p>
            <a:pPr defTabSz="931134">
              <a:defRPr/>
            </a:pPr>
            <a:r>
              <a:rPr lang="en-US" dirty="0"/>
              <a:t>4x + 5 = 105</a:t>
            </a:r>
          </a:p>
          <a:p>
            <a:pPr defTabSz="931134">
              <a:defRPr/>
            </a:pPr>
            <a:r>
              <a:rPr lang="en-US" dirty="0"/>
              <a:t>4x</a:t>
            </a:r>
            <a:r>
              <a:rPr lang="en-US" baseline="0" dirty="0"/>
              <a:t> = 100</a:t>
            </a:r>
          </a:p>
          <a:p>
            <a:pPr defTabSz="931134">
              <a:defRPr/>
            </a:pPr>
            <a:r>
              <a:rPr lang="en-US" baseline="0" dirty="0"/>
              <a:t>x = 25</a:t>
            </a:r>
          </a:p>
          <a:p>
            <a:pPr defTabSz="931134">
              <a:defRPr/>
            </a:pPr>
            <a:r>
              <a:rPr lang="en-US" baseline="0" dirty="0" err="1"/>
              <a:t>m</a:t>
            </a:r>
            <a:r>
              <a:rPr lang="en-US" dirty="0" err="1">
                <a:sym typeface="Symbol"/>
              </a:rPr>
              <a:t>H</a:t>
            </a:r>
            <a:r>
              <a:rPr lang="en-US" dirty="0">
                <a:sym typeface="Symbol"/>
              </a:rPr>
              <a:t> = 105</a:t>
            </a:r>
            <a:r>
              <a:rPr lang="en-US" baseline="0" dirty="0">
                <a:sym typeface="Symbol"/>
              </a:rPr>
              <a:t>°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134">
              <a:defRPr/>
            </a:pPr>
            <a:r>
              <a:rPr lang="en-US" b="0" i="0" dirty="0">
                <a:latin typeface="Arial" pitchFamily="34" charset="0"/>
              </a:rPr>
              <a:t>All of the corresponding parts of </a:t>
            </a:r>
            <a:r>
              <a:rPr lang="el-GR" b="0" i="0" dirty="0">
                <a:latin typeface="Arial" pitchFamily="34" charset="0"/>
              </a:rPr>
              <a:t>Δ</a:t>
            </a:r>
            <a:r>
              <a:rPr lang="en-US" b="0" i="0" dirty="0"/>
              <a:t>PTS</a:t>
            </a:r>
            <a:r>
              <a:rPr lang="en-US" b="0" i="0" dirty="0">
                <a:latin typeface="Arial" pitchFamily="34" charset="0"/>
              </a:rPr>
              <a:t> are congruent to those of </a:t>
            </a:r>
            <a:r>
              <a:rPr lang="el-GR" b="0" i="0" dirty="0">
                <a:latin typeface="Arial" pitchFamily="34" charset="0"/>
              </a:rPr>
              <a:t>Δ</a:t>
            </a:r>
            <a:r>
              <a:rPr lang="en-US" b="0" i="0" dirty="0">
                <a:latin typeface="Arial" pitchFamily="34" charset="0"/>
              </a:rPr>
              <a:t>R</a:t>
            </a:r>
            <a:r>
              <a:rPr lang="en-US" b="0" i="0" dirty="0"/>
              <a:t>TQ</a:t>
            </a:r>
            <a:r>
              <a:rPr lang="en-US" b="0" i="0" dirty="0">
                <a:latin typeface="Arial" pitchFamily="34" charset="0"/>
              </a:rPr>
              <a:t> by the indicated markings, the Vertical Angle Theorem and the Alternate Interior Angle theorem.</a:t>
            </a:r>
          </a:p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75</a:t>
            </a:r>
            <a:r>
              <a:rPr lang="en-US" baseline="0" dirty="0"/>
              <a:t> + 20 + ? = 180</a:t>
            </a:r>
          </a:p>
          <a:p>
            <a:r>
              <a:rPr lang="en-US" baseline="0" dirty="0"/>
              <a:t>95 + ? = 180</a:t>
            </a:r>
          </a:p>
          <a:p>
            <a:r>
              <a:rPr lang="en-US" baseline="0" dirty="0"/>
              <a:t>? = 85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</a:t>
            </a:r>
            <a:r>
              <a:rPr lang="en-US" dirty="0" err="1">
                <a:sym typeface="Symbol"/>
              </a:rPr>
              <a:t>DCN</a:t>
            </a:r>
            <a:r>
              <a:rPr lang="en-US" dirty="0">
                <a:sym typeface="Symbol"/>
              </a:rPr>
              <a:t> = 75°; alt </a:t>
            </a:r>
            <a:r>
              <a:rPr lang="en-US" dirty="0" err="1">
                <a:sym typeface="Symbol"/>
              </a:rPr>
              <a:t>int</a:t>
            </a:r>
            <a:r>
              <a:rPr lang="en-US" dirty="0">
                <a:sym typeface="Symbol"/>
              </a:rPr>
              <a:t> angle</a:t>
            </a:r>
            <a:r>
              <a:rPr lang="en-US" baseline="0" dirty="0">
                <a:sym typeface="Symbol"/>
              </a:rPr>
              <a:t> theorem (or 3</a:t>
            </a:r>
            <a:r>
              <a:rPr lang="en-US" baseline="30000" dirty="0">
                <a:sym typeface="Symbol"/>
              </a:rPr>
              <a:t>rd</a:t>
            </a:r>
            <a:r>
              <a:rPr lang="en-US" baseline="0" dirty="0">
                <a:sym typeface="Symbol"/>
              </a:rPr>
              <a:t> angle theorem)</a:t>
            </a:r>
          </a:p>
          <a:p>
            <a:endParaRPr lang="en-US" baseline="0" dirty="0">
              <a:sym typeface="Symbol"/>
            </a:endParaRPr>
          </a:p>
          <a:p>
            <a:r>
              <a:rPr lang="en-US" baseline="0" dirty="0">
                <a:sym typeface="Symbol"/>
              </a:rPr>
              <a:t>DN </a:t>
            </a:r>
            <a:r>
              <a:rPr lang="en-US" dirty="0">
                <a:sym typeface="Symbol"/>
              </a:rPr>
              <a:t> SN, DC  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29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True</a:t>
            </a:r>
          </a:p>
          <a:p>
            <a:endParaRPr lang="en-US" dirty="0"/>
          </a:p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 </a:t>
            </a:r>
            <a:r>
              <a:rPr lang="en-US" dirty="0">
                <a:sym typeface="Symbol"/>
              </a:rPr>
              <a:t> DC; AD  CB		(given)</a:t>
            </a:r>
          </a:p>
          <a:p>
            <a:r>
              <a:rPr lang="en-US" dirty="0">
                <a:sym typeface="Symbol"/>
              </a:rPr>
              <a:t>BD  BD			(reflexive)</a:t>
            </a:r>
          </a:p>
          <a:p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ABD </a:t>
            </a:r>
            <a:r>
              <a:rPr lang="en-US" dirty="0">
                <a:sym typeface="Symbol"/>
              </a:rPr>
              <a:t></a:t>
            </a:r>
            <a:r>
              <a:rPr lang="el-GR" dirty="0">
                <a:sym typeface="Symbol"/>
              </a:rPr>
              <a:t> Δ</a:t>
            </a:r>
            <a:r>
              <a:rPr lang="en-US" dirty="0">
                <a:sym typeface="Symbol"/>
              </a:rPr>
              <a:t>CDB		(SSS)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JK = √((0 – (-3))</a:t>
            </a:r>
            <a:r>
              <a:rPr lang="en-US" baseline="30000" dirty="0"/>
              <a:t>2</a:t>
            </a:r>
            <a:r>
              <a:rPr lang="en-US" dirty="0"/>
              <a:t> + (-2 – (-2))</a:t>
            </a:r>
            <a:r>
              <a:rPr lang="en-US" baseline="30000" dirty="0"/>
              <a:t>2</a:t>
            </a:r>
            <a:r>
              <a:rPr lang="en-US" baseline="0" dirty="0"/>
              <a:t> = √(9 + 0) = 3</a:t>
            </a:r>
          </a:p>
          <a:p>
            <a:r>
              <a:rPr lang="en-US" baseline="0" dirty="0"/>
              <a:t>KL = √((-3 – 0)</a:t>
            </a:r>
            <a:r>
              <a:rPr lang="en-US" baseline="30000" dirty="0"/>
              <a:t>2</a:t>
            </a:r>
            <a:r>
              <a:rPr lang="en-US" baseline="0" dirty="0"/>
              <a:t> + (-8 – (-2))</a:t>
            </a:r>
            <a:r>
              <a:rPr lang="en-US" baseline="30000" dirty="0"/>
              <a:t>2</a:t>
            </a:r>
            <a:r>
              <a:rPr lang="en-US" baseline="0" dirty="0"/>
              <a:t> = √(9 + 36) = √45</a:t>
            </a:r>
          </a:p>
          <a:p>
            <a:r>
              <a:rPr lang="en-US" baseline="0" dirty="0"/>
              <a:t>JL = √((-3 – (-3))</a:t>
            </a:r>
            <a:r>
              <a:rPr lang="en-US" baseline="30000" dirty="0"/>
              <a:t>2</a:t>
            </a:r>
            <a:r>
              <a:rPr lang="en-US" baseline="0" dirty="0"/>
              <a:t> + (-8 – (-2))</a:t>
            </a:r>
            <a:r>
              <a:rPr lang="en-US" baseline="30000" dirty="0"/>
              <a:t>2</a:t>
            </a:r>
            <a:r>
              <a:rPr lang="en-US" baseline="0" dirty="0"/>
              <a:t> = √(0 + 36) = 6</a:t>
            </a:r>
          </a:p>
          <a:p>
            <a:endParaRPr lang="en-US" baseline="0" dirty="0"/>
          </a:p>
          <a:p>
            <a:r>
              <a:rPr lang="en-US" baseline="0" dirty="0"/>
              <a:t>RS = √((10 – 10)</a:t>
            </a:r>
            <a:r>
              <a:rPr lang="en-US" baseline="30000" dirty="0"/>
              <a:t>2</a:t>
            </a:r>
            <a:r>
              <a:rPr lang="en-US" baseline="0" dirty="0"/>
              <a:t> + (-3 – 0)</a:t>
            </a:r>
            <a:r>
              <a:rPr lang="en-US" baseline="30000" dirty="0"/>
              <a:t>2</a:t>
            </a:r>
            <a:r>
              <a:rPr lang="en-US" baseline="0" dirty="0"/>
              <a:t>) = √(0 + 9) = 3</a:t>
            </a:r>
          </a:p>
          <a:p>
            <a:r>
              <a:rPr lang="en-US" baseline="0" dirty="0"/>
              <a:t>ST = √((4 – 10)</a:t>
            </a:r>
            <a:r>
              <a:rPr lang="en-US" baseline="30000" dirty="0"/>
              <a:t>2</a:t>
            </a:r>
            <a:r>
              <a:rPr lang="en-US" baseline="0" dirty="0"/>
              <a:t> + (0 – (-3))</a:t>
            </a:r>
            <a:r>
              <a:rPr lang="en-US" baseline="30000" dirty="0"/>
              <a:t>2</a:t>
            </a:r>
            <a:r>
              <a:rPr lang="en-US" baseline="0" dirty="0"/>
              <a:t>) = √(36 + 9) = √45</a:t>
            </a:r>
          </a:p>
          <a:p>
            <a:r>
              <a:rPr lang="en-US" baseline="0" dirty="0"/>
              <a:t>RT = √((4 – 10)</a:t>
            </a:r>
            <a:r>
              <a:rPr lang="en-US" baseline="30000" dirty="0"/>
              <a:t>2</a:t>
            </a:r>
            <a:r>
              <a:rPr lang="en-US" baseline="0" dirty="0"/>
              <a:t> + (0 – 0)</a:t>
            </a:r>
            <a:r>
              <a:rPr lang="en-US" baseline="30000" dirty="0"/>
              <a:t>2</a:t>
            </a:r>
            <a:r>
              <a:rPr lang="en-US" baseline="0" dirty="0"/>
              <a:t>) = √(36 + 0) =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stable</a:t>
            </a:r>
          </a:p>
          <a:p>
            <a:endParaRPr lang="en-US" dirty="0"/>
          </a:p>
          <a:p>
            <a:r>
              <a:rPr lang="en-US" dirty="0"/>
              <a:t>Stable since has triangular</a:t>
            </a:r>
            <a:r>
              <a:rPr lang="en-US" baseline="0" dirty="0"/>
              <a:t> construction</a:t>
            </a:r>
          </a:p>
          <a:p>
            <a:endParaRPr lang="en-US" baseline="0" dirty="0"/>
          </a:p>
          <a:p>
            <a:r>
              <a:rPr lang="en-US" baseline="0" dirty="0"/>
              <a:t>Not stable, lower section does not have </a:t>
            </a:r>
            <a:r>
              <a:rPr lang="en-US" baseline="0"/>
              <a:t>triangular construction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205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ABCD is square; R, S, T, and U are </a:t>
            </a:r>
            <a:r>
              <a:rPr lang="en-US" dirty="0" err="1"/>
              <a:t>midpts</a:t>
            </a:r>
            <a:r>
              <a:rPr lang="en-US" dirty="0"/>
              <a:t>; RT </a:t>
            </a:r>
            <a:r>
              <a:rPr lang="en-US" dirty="0">
                <a:sym typeface="Symbol"/>
              </a:rPr>
              <a:t> SU; SV  VU	(given)</a:t>
            </a:r>
          </a:p>
          <a:p>
            <a:r>
              <a:rPr lang="en-US" dirty="0">
                <a:sym typeface="Symbol"/>
              </a:rPr>
              <a:t>SVR and UVR are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angles		( lines form 4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)</a:t>
            </a:r>
          </a:p>
          <a:p>
            <a:r>
              <a:rPr lang="en-US" dirty="0">
                <a:sym typeface="Symbol"/>
              </a:rPr>
              <a:t>SVR  UVR 			(all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angles are congruent)</a:t>
            </a:r>
          </a:p>
          <a:p>
            <a:r>
              <a:rPr lang="en-US" dirty="0">
                <a:sym typeface="Symbol"/>
              </a:rPr>
              <a:t>RV  RV				(reflexive)</a:t>
            </a:r>
          </a:p>
          <a:p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SVR </a:t>
            </a:r>
            <a:r>
              <a:rPr lang="en-US" dirty="0">
                <a:sym typeface="Symbol"/>
              </a:rPr>
              <a:t></a:t>
            </a:r>
            <a:r>
              <a:rPr lang="el-GR" dirty="0">
                <a:sym typeface="Symbol"/>
              </a:rPr>
              <a:t> Δ</a:t>
            </a:r>
            <a:r>
              <a:rPr lang="en-US" dirty="0">
                <a:sym typeface="Symbol"/>
              </a:rPr>
              <a:t>UVR			(SAS)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ABC and BCD are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s; AC  BD		(given)</a:t>
            </a:r>
          </a:p>
          <a:p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ACB </a:t>
            </a:r>
            <a:r>
              <a:rPr lang="en-US" dirty="0">
                <a:sym typeface="Symbol"/>
              </a:rPr>
              <a:t>and</a:t>
            </a:r>
            <a:r>
              <a:rPr lang="el-GR" dirty="0">
                <a:sym typeface="Symbol"/>
              </a:rPr>
              <a:t> Δ</a:t>
            </a:r>
            <a:r>
              <a:rPr lang="en-US" dirty="0">
                <a:sym typeface="Symbol"/>
              </a:rPr>
              <a:t>DBC are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</a:t>
            </a:r>
            <a:r>
              <a:rPr lang="el-GR" dirty="0">
                <a:latin typeface="Calibri"/>
                <a:sym typeface="Symbol"/>
              </a:rPr>
              <a:t>Δ</a:t>
            </a:r>
            <a:r>
              <a:rPr lang="en-US" dirty="0">
                <a:latin typeface="Calibri"/>
                <a:sym typeface="Symbol"/>
              </a:rPr>
              <a:t>	</a:t>
            </a:r>
            <a:r>
              <a:rPr lang="en-US" dirty="0">
                <a:sym typeface="Symbol"/>
              </a:rPr>
              <a:t>		(def </a:t>
            </a:r>
            <a:r>
              <a:rPr lang="en-US" dirty="0" err="1">
                <a:sym typeface="Symbol"/>
              </a:rPr>
              <a:t>rt</a:t>
            </a:r>
            <a:r>
              <a:rPr lang="en-US" dirty="0">
                <a:sym typeface="Symbol"/>
              </a:rPr>
              <a:t> </a:t>
            </a:r>
            <a:r>
              <a:rPr lang="el-GR" dirty="0">
                <a:latin typeface="Calibri"/>
                <a:sym typeface="Symbol"/>
              </a:rPr>
              <a:t>Δ</a:t>
            </a:r>
            <a:r>
              <a:rPr lang="en-US" dirty="0">
                <a:sym typeface="Symbol"/>
              </a:rPr>
              <a:t>)</a:t>
            </a:r>
          </a:p>
          <a:p>
            <a:r>
              <a:rPr lang="en-US" dirty="0">
                <a:sym typeface="Symbol"/>
              </a:rPr>
              <a:t>BC  CB				(reflexive)</a:t>
            </a:r>
          </a:p>
          <a:p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ACB </a:t>
            </a:r>
            <a:r>
              <a:rPr lang="en-US" dirty="0">
                <a:sym typeface="Symbol"/>
              </a:rPr>
              <a:t></a:t>
            </a:r>
            <a:r>
              <a:rPr lang="el-GR" dirty="0">
                <a:sym typeface="Symbol"/>
              </a:rPr>
              <a:t> Δ</a:t>
            </a:r>
            <a:r>
              <a:rPr lang="en-US" dirty="0">
                <a:sym typeface="Symbol"/>
              </a:rPr>
              <a:t>DBC			(HL)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506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Everyone’s triangle should be congruent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RTS</a:t>
            </a:r>
            <a:r>
              <a:rPr lang="en-US" baseline="0" dirty="0">
                <a:sym typeface="Symbol"/>
              </a:rPr>
              <a:t>  UTV by Vert. Angles are Congruent</a:t>
            </a:r>
          </a:p>
          <a:p>
            <a:r>
              <a:rPr lang="el-GR" dirty="0">
                <a:latin typeface="+mn-lt"/>
              </a:rPr>
              <a:t>Δ</a:t>
            </a:r>
            <a:r>
              <a:rPr lang="en-US" dirty="0">
                <a:latin typeface="+mn-lt"/>
              </a:rPr>
              <a:t>RST </a:t>
            </a:r>
            <a:r>
              <a:rPr lang="en-US" dirty="0">
                <a:latin typeface="+mn-lt"/>
                <a:sym typeface="Symbol"/>
              </a:rPr>
              <a:t> </a:t>
            </a:r>
            <a:r>
              <a:rPr lang="el-GR" dirty="0">
                <a:latin typeface="+mn-lt"/>
                <a:sym typeface="Symbol"/>
              </a:rPr>
              <a:t>Δ</a:t>
            </a:r>
            <a:r>
              <a:rPr lang="en-US" dirty="0">
                <a:latin typeface="+mn-lt"/>
                <a:sym typeface="Symbol"/>
              </a:rPr>
              <a:t>VUT by AAS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Scalene, Acute</a:t>
            </a:r>
          </a:p>
          <a:p>
            <a:r>
              <a:rPr lang="en-US" dirty="0"/>
              <a:t>Isosceles, Right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398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200" b="1" i="1" kern="120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</m:ctrlPr>
                      </m:barPr>
                      <m:e>
                        <m: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m:t>𝑨𝑩</m:t>
                        </m:r>
                      </m:e>
                    </m:bar>
                    <m:r>
                      <a:rPr lang="en-US" sz="1200" b="1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</m:ctrlPr>
                      </m:barPr>
                      <m:e>
                        <m: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m:t>𝑫𝑬</m:t>
                        </m:r>
                      </m:e>
                    </m:bar>
                  </m:oMath>
                </a14:m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</m:ctrlPr>
                      </m:barPr>
                      <m:e>
                        <m: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m:t>𝑨𝑩</m:t>
                        </m:r>
                      </m:e>
                    </m:bar>
                    <m:r>
                      <a:rPr lang="en-US" sz="1200" b="1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m:t>∥</m:t>
                    </m:r>
                    <m:bar>
                      <m:barPr>
                        <m:pos m:val="top"/>
                        <m:ctrlP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</m:ctrlPr>
                      </m:barPr>
                      <m:e>
                        <m: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m:t>𝑫𝑬</m:t>
                        </m:r>
                      </m:e>
                    </m:bar>
                  </m:oMath>
                </a14:m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(given)</a:t>
                </a:r>
              </a:p>
              <a:p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∠B ≅ ∠D, ∠A ≅ ∠E			(Alt. Int. ∠ </a:t>
                </a:r>
                <a:r>
                  <a:rPr lang="en-US" sz="1200" b="1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Thrm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</a:p>
              <a:p>
                <a:r>
                  <a:rPr lang="el-GR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Δ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ABC ≅ </a:t>
                </a:r>
                <a:r>
                  <a:rPr lang="el-GR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Δ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EDC	</a:t>
                </a:r>
                <a:r>
                  <a:rPr lang="en-US" sz="1200" b="1" i="1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(ASA)</a:t>
                </a:r>
              </a:p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</m:ctrlPr>
                      </m:barPr>
                      <m:e>
                        <m: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m:t>𝑨𝑪</m:t>
                        </m:r>
                      </m:e>
                    </m:bar>
                    <m:r>
                      <a:rPr lang="en-US" sz="1200" b="1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</m:ctrlPr>
                      </m:barPr>
                      <m:e>
                        <m: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m:t>𝑪𝑬</m:t>
                        </m:r>
                      </m:e>
                    </m:bar>
                  </m:oMath>
                </a14:m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	(CPCTC)</a:t>
                </a:r>
              </a:p>
              <a:p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 is midpoint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</m:ctrlPr>
                      </m:barPr>
                      <m:e>
                        <m:r>
                          <a:rPr lang="en-US" sz="1200" b="1" i="1" kern="120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m:t>𝑨𝑬</m:t>
                        </m:r>
                      </m:e>
                    </m:bar>
                  </m:oMath>
                </a14:m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(Def midpoint)</a:t>
                </a:r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¯𝑨𝑩≅¯𝑫𝑬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 </a:t>
                </a:r>
                <a:r>
                  <a:rPr lang="en-US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¯𝑨𝑩∥¯𝑫𝑬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(given)</a:t>
                </a:r>
              </a:p>
              <a:p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∠B ≅ ∠D, ∠A ≅ ∠E			(Alt. Int. ∠ </a:t>
                </a:r>
                <a:r>
                  <a:rPr lang="en-US" sz="1200" b="1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Thrm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</a:p>
              <a:p>
                <a:r>
                  <a:rPr lang="el-GR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Δ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ABC ≅ </a:t>
                </a:r>
                <a:r>
                  <a:rPr lang="el-GR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Δ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EDC	</a:t>
                </a:r>
                <a:r>
                  <a:rPr lang="en-US" sz="1200" b="1" i="1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(ASA)</a:t>
                </a:r>
              </a:p>
              <a:p>
                <a:r>
                  <a:rPr lang="en-US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¯𝑨𝑪≅¯𝑪𝑬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	(CPCTC)</a:t>
                </a:r>
              </a:p>
              <a:p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 is midpoint of </a:t>
                </a:r>
                <a:r>
                  <a:rPr lang="en-US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¯𝑨𝑬</a:t>
                </a: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	(Def midpoint)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1958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</a:t>
            </a:r>
            <a:r>
              <a:rPr lang="en-US" u="none" dirty="0">
                <a:sym typeface="Symbol"/>
              </a:rPr>
              <a:t>HKG</a:t>
            </a:r>
            <a:r>
              <a:rPr lang="en-US" dirty="0">
                <a:sym typeface="Symbol"/>
              </a:rPr>
              <a:t>  </a:t>
            </a:r>
            <a:r>
              <a:rPr lang="en-US" u="none" dirty="0">
                <a:sym typeface="Symbol"/>
              </a:rPr>
              <a:t>HGK</a:t>
            </a:r>
          </a:p>
          <a:p>
            <a:endParaRPr lang="en-US" u="none" dirty="0">
              <a:sym typeface="Symbol"/>
            </a:endParaRPr>
          </a:p>
          <a:p>
            <a:r>
              <a:rPr lang="en-US" u="none" dirty="0">
                <a:sym typeface="Symbol"/>
              </a:rPr>
              <a:t>KJ </a:t>
            </a:r>
            <a:r>
              <a:rPr lang="en-US" dirty="0">
                <a:sym typeface="Symbol"/>
              </a:rPr>
              <a:t> KH</a:t>
            </a: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length of sides</a:t>
            </a:r>
            <a:r>
              <a:rPr lang="en-US" baseline="0" dirty="0"/>
              <a:t> using distance formula</a:t>
            </a:r>
          </a:p>
          <a:p>
            <a:r>
              <a:rPr lang="en-US" baseline="0" dirty="0">
                <a:latin typeface="+mn-lt"/>
              </a:rPr>
              <a:t>AB = √((3 – 0)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 + (3 – 0)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) = √(9 + 9) = √18 ≈ 4.24</a:t>
            </a:r>
          </a:p>
          <a:p>
            <a:r>
              <a:rPr lang="en-US" baseline="0" dirty="0">
                <a:latin typeface="+mn-lt"/>
              </a:rPr>
              <a:t>BC = √((-3 – 3)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 + (3 – 3)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) = √((-6)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 + 0) = √(36) = 6</a:t>
            </a:r>
          </a:p>
          <a:p>
            <a:r>
              <a:rPr lang="en-US" baseline="0" dirty="0">
                <a:latin typeface="+mn-lt"/>
              </a:rPr>
              <a:t>AC = √((-3 – 0)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 + (3 – 0)</a:t>
            </a:r>
            <a:r>
              <a:rPr lang="en-US" baseline="30000" dirty="0">
                <a:latin typeface="+mn-lt"/>
              </a:rPr>
              <a:t>2</a:t>
            </a:r>
            <a:r>
              <a:rPr lang="en-US" baseline="0" dirty="0">
                <a:latin typeface="+mn-lt"/>
              </a:rPr>
              <a:t>) = √(9 + 9) = √18 ≈ 4.24</a:t>
            </a:r>
          </a:p>
          <a:p>
            <a:r>
              <a:rPr lang="en-US" baseline="0" dirty="0">
                <a:latin typeface="+mn-lt"/>
              </a:rPr>
              <a:t>Isosceles</a:t>
            </a:r>
          </a:p>
          <a:p>
            <a:endParaRPr lang="en-US" baseline="0" dirty="0">
              <a:latin typeface="+mn-lt"/>
            </a:endParaRPr>
          </a:p>
          <a:p>
            <a:r>
              <a:rPr lang="en-US" baseline="0" dirty="0">
                <a:latin typeface="+mn-lt"/>
              </a:rPr>
              <a:t>Check slopes to find right angles (perpendicular)</a:t>
            </a:r>
          </a:p>
          <a:p>
            <a:r>
              <a:rPr lang="en-US" baseline="0" dirty="0" err="1">
                <a:latin typeface="+mn-lt"/>
              </a:rPr>
              <a:t>m</a:t>
            </a:r>
            <a:r>
              <a:rPr lang="en-US" baseline="-25000" dirty="0" err="1">
                <a:latin typeface="+mn-lt"/>
              </a:rPr>
              <a:t>AB</a:t>
            </a:r>
            <a:r>
              <a:rPr lang="en-US" baseline="0" dirty="0">
                <a:latin typeface="+mn-lt"/>
              </a:rPr>
              <a:t> = (3 – 0)/(3 – 0) = 1</a:t>
            </a:r>
          </a:p>
          <a:p>
            <a:r>
              <a:rPr lang="en-US" baseline="0" dirty="0" err="1">
                <a:latin typeface="+mn-lt"/>
              </a:rPr>
              <a:t>m</a:t>
            </a:r>
            <a:r>
              <a:rPr lang="en-US" baseline="-25000" dirty="0" err="1">
                <a:latin typeface="+mn-lt"/>
              </a:rPr>
              <a:t>BC</a:t>
            </a:r>
            <a:r>
              <a:rPr lang="en-US" baseline="0" dirty="0">
                <a:latin typeface="+mn-lt"/>
              </a:rPr>
              <a:t> = (3 – 3)/(-3 – 3) = 0</a:t>
            </a:r>
          </a:p>
          <a:p>
            <a:r>
              <a:rPr lang="en-US" baseline="0" dirty="0" err="1">
                <a:latin typeface="+mn-lt"/>
              </a:rPr>
              <a:t>m</a:t>
            </a:r>
            <a:r>
              <a:rPr lang="en-US" baseline="-25000" dirty="0" err="1">
                <a:latin typeface="+mn-lt"/>
              </a:rPr>
              <a:t>AC</a:t>
            </a:r>
            <a:r>
              <a:rPr lang="en-US" baseline="0" dirty="0">
                <a:latin typeface="+mn-lt"/>
              </a:rPr>
              <a:t> = (3 – 0)/(-3 – 0) = -1</a:t>
            </a:r>
          </a:p>
          <a:p>
            <a:r>
              <a:rPr lang="en-US" baseline="0" dirty="0">
                <a:latin typeface="+mn-lt"/>
              </a:rPr>
              <a:t>AB </a:t>
            </a:r>
            <a:r>
              <a:rPr lang="en-US" baseline="0" dirty="0">
                <a:latin typeface="+mn-lt"/>
                <a:sym typeface="Symbol"/>
              </a:rPr>
              <a:t> AC so it is a right triangle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1333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 = 5</a:t>
            </a:r>
          </a:p>
          <a:p>
            <a:r>
              <a:rPr lang="en-US" dirty="0" err="1"/>
              <a:t>m</a:t>
            </a:r>
            <a:r>
              <a:rPr lang="en-US" dirty="0" err="1">
                <a:sym typeface="Symbol"/>
              </a:rPr>
              <a:t>T</a:t>
            </a:r>
            <a:r>
              <a:rPr lang="en-US" dirty="0">
                <a:sym typeface="Symbol"/>
              </a:rPr>
              <a:t> = 60° (all angles</a:t>
            </a:r>
            <a:r>
              <a:rPr lang="en-US" baseline="0" dirty="0">
                <a:sym typeface="Symbol"/>
              </a:rPr>
              <a:t> in equilateral/equiangular triangles are 60°)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 = 60; equilateral</a:t>
            </a:r>
            <a:r>
              <a:rPr lang="en-US" baseline="0" dirty="0"/>
              <a:t> triangle</a:t>
            </a:r>
            <a:endParaRPr lang="en-US" dirty="0"/>
          </a:p>
          <a:p>
            <a:r>
              <a:rPr lang="en-US" dirty="0"/>
              <a:t>Each</a:t>
            </a:r>
            <a:r>
              <a:rPr lang="en-US" baseline="0" dirty="0"/>
              <a:t> base angle by y; 60 + ? = 90 </a:t>
            </a:r>
            <a:r>
              <a:rPr lang="en-US" baseline="0" dirty="0">
                <a:sym typeface="Wingdings" pitchFamily="2" charset="2"/>
              </a:rPr>
              <a:t> ? = 30</a:t>
            </a:r>
          </a:p>
          <a:p>
            <a:r>
              <a:rPr lang="en-US" baseline="0" dirty="0">
                <a:sym typeface="Wingdings" pitchFamily="2" charset="2"/>
              </a:rPr>
              <a:t>Angle sum theorem: 30 + 30 + y = 180  y = 120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l-GR" dirty="0">
                <a:latin typeface="+mn-lt"/>
              </a:rPr>
              <a:t>Δ</a:t>
            </a:r>
            <a:r>
              <a:rPr lang="en-US" dirty="0">
                <a:latin typeface="+mn-lt"/>
              </a:rPr>
              <a:t>ABD, </a:t>
            </a:r>
            <a:r>
              <a:rPr lang="el-GR" dirty="0">
                <a:latin typeface="+mn-lt"/>
              </a:rPr>
              <a:t>Δ</a:t>
            </a:r>
            <a:r>
              <a:rPr lang="en-US" dirty="0">
                <a:latin typeface="+mn-lt"/>
              </a:rPr>
              <a:t>DCA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2544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Reflection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Straight</a:t>
            </a:r>
            <a:r>
              <a:rPr lang="en-US" baseline="0" dirty="0"/>
              <a:t>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Reflect over x-axis (x, y) </a:t>
            </a:r>
            <a:r>
              <a:rPr lang="en-US" dirty="0">
                <a:sym typeface="Wingdings" pitchFamily="2" charset="2"/>
              </a:rPr>
              <a:t> (x,</a:t>
            </a:r>
            <a:r>
              <a:rPr lang="en-US" baseline="0" dirty="0">
                <a:sym typeface="Wingdings" pitchFamily="2" charset="2"/>
              </a:rPr>
              <a:t> -y)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180°  (either direction is correct)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 rotation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5874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Proof:</a:t>
            </a:r>
          </a:p>
          <a:p>
            <a:pPr defTabSz="931134">
              <a:defRPr/>
            </a:pPr>
            <a:r>
              <a:rPr lang="en-US" dirty="0" err="1"/>
              <a:t>m</a:t>
            </a:r>
            <a:r>
              <a:rPr lang="en-US" dirty="0" err="1">
                <a:sym typeface="Symbol"/>
              </a:rPr>
              <a:t>A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mB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mACB</a:t>
            </a:r>
            <a:r>
              <a:rPr lang="en-US" dirty="0">
                <a:sym typeface="Symbol"/>
              </a:rPr>
              <a:t> = 180°	(triangle sum theorem)</a:t>
            </a:r>
          </a:p>
          <a:p>
            <a:pPr defTabSz="931134">
              <a:defRPr/>
            </a:pPr>
            <a:r>
              <a:rPr lang="en-US" dirty="0">
                <a:sym typeface="Symbol"/>
              </a:rPr>
              <a:t>m1 + </a:t>
            </a:r>
            <a:r>
              <a:rPr lang="en-US" dirty="0" err="1">
                <a:sym typeface="Symbol"/>
              </a:rPr>
              <a:t>mACB</a:t>
            </a:r>
            <a:r>
              <a:rPr lang="en-US" dirty="0">
                <a:sym typeface="Symbol"/>
              </a:rPr>
              <a:t> = 180°		(linear pair theorem)</a:t>
            </a:r>
          </a:p>
          <a:p>
            <a:pPr defTabSz="931134">
              <a:defRPr/>
            </a:pPr>
            <a:r>
              <a:rPr lang="en-US" dirty="0">
                <a:sym typeface="Symbol"/>
              </a:rPr>
              <a:t>m1 + </a:t>
            </a:r>
            <a:r>
              <a:rPr lang="en-US" dirty="0" err="1">
                <a:sym typeface="Symbol"/>
              </a:rPr>
              <a:t>mACB</a:t>
            </a:r>
            <a:r>
              <a:rPr lang="en-US" dirty="0">
                <a:sym typeface="Symbol"/>
              </a:rPr>
              <a:t> = </a:t>
            </a:r>
            <a:r>
              <a:rPr lang="en-US" dirty="0" err="1"/>
              <a:t>m</a:t>
            </a:r>
            <a:r>
              <a:rPr lang="en-US" dirty="0" err="1">
                <a:sym typeface="Symbol"/>
              </a:rPr>
              <a:t>A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mB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mACB</a:t>
            </a:r>
            <a:r>
              <a:rPr lang="en-US" dirty="0">
                <a:sym typeface="Symbol"/>
              </a:rPr>
              <a:t>	(substitution)</a:t>
            </a:r>
          </a:p>
          <a:p>
            <a:pPr defTabSz="931134">
              <a:defRPr/>
            </a:pPr>
            <a:r>
              <a:rPr lang="en-US" dirty="0"/>
              <a:t>m</a:t>
            </a:r>
            <a:r>
              <a:rPr lang="en-US" dirty="0">
                <a:sym typeface="Symbol"/>
              </a:rPr>
              <a:t>1 = </a:t>
            </a:r>
            <a:r>
              <a:rPr lang="en-US" dirty="0" err="1">
                <a:sym typeface="Symbol"/>
              </a:rPr>
              <a:t>mA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mB</a:t>
            </a:r>
            <a:r>
              <a:rPr lang="en-US" dirty="0">
                <a:sym typeface="Symbol"/>
              </a:rPr>
              <a:t>		(subtraction)</a:t>
            </a:r>
            <a:endParaRPr lang="en-US" dirty="0"/>
          </a:p>
          <a:p>
            <a:pPr defTabSz="93113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en-US" baseline="0" dirty="0"/>
              <a:t> proof involves saying that all three angles = 180.  Since </a:t>
            </a:r>
            <a:r>
              <a:rPr lang="en-US" dirty="0" err="1">
                <a:sym typeface="Symbol"/>
              </a:rPr>
              <a:t>m</a:t>
            </a:r>
            <a:r>
              <a:rPr lang="en-US" baseline="0" dirty="0" err="1"/>
              <a:t>C</a:t>
            </a:r>
            <a:r>
              <a:rPr lang="en-US" baseline="0" dirty="0"/>
              <a:t> is 90, </a:t>
            </a:r>
            <a:r>
              <a:rPr lang="en-US" dirty="0" err="1">
                <a:sym typeface="Symbol"/>
              </a:rPr>
              <a:t>m</a:t>
            </a:r>
            <a:r>
              <a:rPr lang="en-US" baseline="0" dirty="0" err="1"/>
              <a:t>A</a:t>
            </a:r>
            <a:r>
              <a:rPr lang="en-US" baseline="0" dirty="0"/>
              <a:t> + </a:t>
            </a:r>
            <a:r>
              <a:rPr lang="en-US" dirty="0" err="1">
                <a:sym typeface="Symbol"/>
              </a:rPr>
              <a:t>m</a:t>
            </a:r>
            <a:r>
              <a:rPr lang="en-US" baseline="0" dirty="0" err="1"/>
              <a:t>B</a:t>
            </a:r>
            <a:r>
              <a:rPr lang="en-US" baseline="0" dirty="0"/>
              <a:t> = 90.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40 + 3x = 5x – 10 </a:t>
            </a:r>
            <a:r>
              <a:rPr lang="en-US" dirty="0">
                <a:sym typeface="Wingdings" pitchFamily="2" charset="2"/>
              </a:rPr>
              <a:t> 50 = 2x  x = 25</a:t>
            </a:r>
          </a:p>
          <a:p>
            <a:r>
              <a:rPr lang="en-US" dirty="0">
                <a:sym typeface="Wingdings" pitchFamily="2" charset="2"/>
              </a:rPr>
              <a:t>m</a:t>
            </a:r>
            <a:r>
              <a:rPr lang="en-US" dirty="0">
                <a:sym typeface="Symbol"/>
              </a:rPr>
              <a:t>1</a:t>
            </a:r>
            <a:r>
              <a:rPr lang="en-US" baseline="0" dirty="0">
                <a:sym typeface="Symbol"/>
              </a:rPr>
              <a:t> + 40 + 3x = 180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m</a:t>
            </a:r>
            <a:r>
              <a:rPr lang="en-US" dirty="0">
                <a:sym typeface="Symbol"/>
              </a:rPr>
              <a:t>1</a:t>
            </a:r>
            <a:r>
              <a:rPr lang="en-US" baseline="0" dirty="0">
                <a:sym typeface="Symbol"/>
              </a:rPr>
              <a:t> + 40 + 3(25) = 180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m</a:t>
            </a:r>
            <a:r>
              <a:rPr lang="en-US" dirty="0">
                <a:sym typeface="Symbol"/>
              </a:rPr>
              <a:t>1</a:t>
            </a:r>
            <a:r>
              <a:rPr lang="en-US" baseline="0" dirty="0">
                <a:sym typeface="Symbol"/>
              </a:rPr>
              <a:t> + 40 + 75 = 180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m</a:t>
            </a:r>
            <a:r>
              <a:rPr lang="en-US" dirty="0">
                <a:sym typeface="Symbol"/>
              </a:rPr>
              <a:t>1</a:t>
            </a:r>
            <a:r>
              <a:rPr lang="en-US" baseline="0" dirty="0">
                <a:sym typeface="Symbol"/>
              </a:rPr>
              <a:t> = 65</a:t>
            </a:r>
          </a:p>
          <a:p>
            <a:endParaRPr lang="en-US" baseline="0" dirty="0">
              <a:sym typeface="Symbol"/>
            </a:endParaRPr>
          </a:p>
          <a:p>
            <a:r>
              <a:rPr lang="en-US" baseline="0" dirty="0">
                <a:sym typeface="Symbol"/>
              </a:rPr>
              <a:t>2x + x – 6 = 90 </a:t>
            </a:r>
            <a:r>
              <a:rPr lang="en-US" baseline="0" dirty="0">
                <a:sym typeface="Wingdings" pitchFamily="2" charset="2"/>
              </a:rPr>
              <a:t> 3x = 96  x = 32</a:t>
            </a:r>
          </a:p>
          <a:p>
            <a:r>
              <a:rPr lang="en-US" baseline="0" dirty="0">
                <a:sym typeface="Wingdings" pitchFamily="2" charset="2"/>
              </a:rPr>
              <a:t>Top angle: 2x  2(32) = 64</a:t>
            </a:r>
          </a:p>
          <a:p>
            <a:r>
              <a:rPr lang="en-US" baseline="0" dirty="0">
                <a:sym typeface="Wingdings" pitchFamily="2" charset="2"/>
              </a:rPr>
              <a:t>Angle at right: x - 6  32 - 6 =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A6308-F5C9-4996-BC62-840702B440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7350"/>
            <a:ext cx="7772400" cy="1102519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none"/>
        </p:style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00350"/>
            <a:ext cx="7772400" cy="131445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 userDrawn="1"/>
        </p:nvSpPr>
        <p:spPr>
          <a:xfrm flipH="1">
            <a:off x="0" y="0"/>
            <a:ext cx="9144000" cy="1085850"/>
          </a:xfrm>
          <a:prstGeom prst="rt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4860F-3599-483F-8575-CD1F172F56F2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AFF9B-F59A-424D-86CB-238F92FAF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Isosceles Triangle 7"/>
          <p:cNvSpPr/>
          <p:nvPr userDrawn="1"/>
        </p:nvSpPr>
        <p:spPr>
          <a:xfrm flipV="1">
            <a:off x="8686800" y="1085850"/>
            <a:ext cx="457200" cy="18288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>
            <a:off x="8686800" y="2914650"/>
            <a:ext cx="457200" cy="188595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 rot="16200000">
            <a:off x="7258050" y="3714750"/>
            <a:ext cx="342900" cy="25146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 userDrawn="1"/>
        </p:nvSpPr>
        <p:spPr>
          <a:xfrm rot="5400000" flipH="1">
            <a:off x="4743450" y="3714750"/>
            <a:ext cx="342900" cy="25146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 userDrawn="1"/>
        </p:nvSpPr>
        <p:spPr>
          <a:xfrm rot="16200000">
            <a:off x="2228850" y="3714750"/>
            <a:ext cx="342900" cy="2514600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8686800" y="4800600"/>
            <a:ext cx="457200" cy="3429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 userDrawn="1"/>
        </p:nvSpPr>
        <p:spPr>
          <a:xfrm flipV="1">
            <a:off x="0" y="4972050"/>
            <a:ext cx="1143000" cy="17145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 userDrawn="1"/>
        </p:nvSpPr>
        <p:spPr>
          <a:xfrm>
            <a:off x="0" y="4800600"/>
            <a:ext cx="1143000" cy="17145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4/Geometry%204.1%20Answers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4/Geometry%204.1%20Quiz.ppt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4/Geometry%204.2%20Answers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4/Geometry%204.2%20Quiz.ppt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4/Geometry%204.3%20Answers.ppt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4/Geometry%204.3%20Quiz.pptx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4/Geometry%204.4%20Answers.ppt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4/Geometry%204.4%20Quiz.pptx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4/Geometry%204.5%20Answers.ppt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4/Geometry%204.5%20Quiz.pptx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4/Geometry%204.6%20Answers.pptx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4/Geometry%204.6%20Quiz.pptx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4/Geometry%204.7%20Answers.pptx" TargetMode="Externa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4/Geometry%204.7%20Quiz.ppt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4/Geometry%204.8%20Answers.pptx" TargetMode="Externa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4/Geometry%204.8%20Quiz.ppt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Congruent Triangles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Geometry</a:t>
            </a:r>
          </a:p>
          <a:p>
            <a:r>
              <a:rPr lang="en-US" dirty="0"/>
              <a:t>Chapter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Find the measure of </a:t>
            </a:r>
            <a:r>
              <a:rPr lang="en-US" sz="2400" dirty="0">
                <a:sym typeface="Symbol"/>
              </a:rPr>
              <a:t>1 in the diagram.</a:t>
            </a:r>
          </a:p>
          <a:p>
            <a:endParaRPr lang="en-US" sz="2400" dirty="0">
              <a:sym typeface="Symbol"/>
            </a:endParaRPr>
          </a:p>
          <a:p>
            <a:endParaRPr lang="en-US" sz="2400" dirty="0">
              <a:sym typeface="Symbol"/>
            </a:endParaRPr>
          </a:p>
          <a:p>
            <a:endParaRPr lang="en-US" sz="2400" dirty="0">
              <a:sym typeface="Symbol"/>
            </a:endParaRPr>
          </a:p>
          <a:p>
            <a:r>
              <a:rPr lang="en-US" sz="2400" dirty="0">
                <a:sym typeface="Symbol"/>
              </a:rPr>
              <a:t>Find the measures of the acute angles in the diagram.</a:t>
            </a:r>
            <a:endParaRPr lang="en-US" sz="2400" dirty="0"/>
          </a:p>
        </p:txBody>
      </p:sp>
      <p:pic>
        <p:nvPicPr>
          <p:cNvPr id="4" name="Picture 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893" y="1647826"/>
            <a:ext cx="4182707" cy="1251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419476"/>
            <a:ext cx="2836118" cy="126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221 #2-36 even, 42-50 even, 54-62 even = 28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4.1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4.1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72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4.2 Apply Congruence and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5867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Congruent   </a:t>
            </a:r>
            <a:r>
              <a:rPr lang="en-US" sz="2400" dirty="0">
                <a:sym typeface="Symbol"/>
              </a:rPr>
              <a:t>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Exactly the same shape and size.</a:t>
            </a:r>
          </a:p>
        </p:txBody>
      </p:sp>
      <p:sp>
        <p:nvSpPr>
          <p:cNvPr id="6" name="Trapezoid 5"/>
          <p:cNvSpPr/>
          <p:nvPr/>
        </p:nvSpPr>
        <p:spPr>
          <a:xfrm>
            <a:off x="990600" y="2243435"/>
            <a:ext cx="1600200" cy="571500"/>
          </a:xfrm>
          <a:prstGeom prst="trapezoid">
            <a:avLst>
              <a:gd name="adj" fmla="val 7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5257800" y="2286000"/>
            <a:ext cx="2209800" cy="685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>
            <a:off x="5638800" y="3143250"/>
            <a:ext cx="1752600" cy="62865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/>
          <p:cNvSpPr/>
          <p:nvPr/>
        </p:nvSpPr>
        <p:spPr>
          <a:xfrm>
            <a:off x="990600" y="3100685"/>
            <a:ext cx="1600200" cy="571500"/>
          </a:xfrm>
          <a:prstGeom prst="trapezoid">
            <a:avLst>
              <a:gd name="adj" fmla="val 7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3400" y="401508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Congruent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394335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Not Congruent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4.2 Apply Congruence and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743200"/>
                <a:ext cx="8229600" cy="185142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l-GR" dirty="0"/>
                  <a:t>Δ</a:t>
                </a:r>
                <a:r>
                  <a:rPr lang="en-US" dirty="0"/>
                  <a:t>A</a:t>
                </a:r>
                <a:r>
                  <a:rPr lang="en-US" dirty="0">
                    <a:solidFill>
                      <a:schemeClr val="accent2"/>
                    </a:solidFill>
                  </a:rPr>
                  <a:t>B</a:t>
                </a:r>
                <a:r>
                  <a:rPr lang="en-US" dirty="0">
                    <a:solidFill>
                      <a:schemeClr val="tx2"/>
                    </a:solidFill>
                  </a:rPr>
                  <a:t>C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 </a:t>
                </a:r>
                <a:r>
                  <a:rPr lang="el-GR" dirty="0"/>
                  <a:t>Δ</a:t>
                </a:r>
                <a:r>
                  <a:rPr lang="en-US" dirty="0"/>
                  <a:t>D</a:t>
                </a:r>
                <a:r>
                  <a:rPr lang="en-US" dirty="0">
                    <a:solidFill>
                      <a:schemeClr val="accent2"/>
                    </a:solidFill>
                  </a:rPr>
                  <a:t>E</a:t>
                </a:r>
                <a:r>
                  <a:rPr lang="en-US" dirty="0">
                    <a:solidFill>
                      <a:schemeClr val="tx2"/>
                    </a:solidFill>
                  </a:rPr>
                  <a:t>F</a:t>
                </a:r>
                <a:r>
                  <a:rPr lang="en-US" dirty="0"/>
                  <a:t>			</a:t>
                </a:r>
                <a:r>
                  <a:rPr lang="el-GR" dirty="0"/>
                  <a:t> Δ</a:t>
                </a:r>
                <a:r>
                  <a:rPr lang="en-US" dirty="0"/>
                  <a:t>A</a:t>
                </a:r>
                <a:r>
                  <a:rPr lang="en-US" dirty="0">
                    <a:solidFill>
                      <a:srgbClr val="C00000"/>
                    </a:solidFill>
                  </a:rPr>
                  <a:t>B</a:t>
                </a:r>
                <a:r>
                  <a:rPr lang="en-US" dirty="0">
                    <a:solidFill>
                      <a:schemeClr val="tx2"/>
                    </a:solidFill>
                  </a:rPr>
                  <a:t>C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 </a:t>
                </a:r>
                <a:r>
                  <a:rPr lang="el-GR" dirty="0"/>
                  <a:t>Δ</a:t>
                </a:r>
                <a:r>
                  <a:rPr lang="en-US" dirty="0">
                    <a:solidFill>
                      <a:srgbClr val="C00000"/>
                    </a:solidFill>
                  </a:rPr>
                  <a:t>E</a:t>
                </a:r>
                <a:r>
                  <a:rPr lang="en-US" dirty="0"/>
                  <a:t>D</a:t>
                </a:r>
                <a:r>
                  <a:rPr lang="en-US" dirty="0">
                    <a:solidFill>
                      <a:schemeClr val="tx2"/>
                    </a:solidFill>
                  </a:rPr>
                  <a:t>F</a:t>
                </a:r>
              </a:p>
              <a:p>
                <a:endParaRPr lang="en-US" dirty="0"/>
              </a:p>
              <a:p>
                <a:r>
                  <a:rPr lang="en-US" dirty="0">
                    <a:sym typeface="Symbol"/>
                  </a:rPr>
                  <a:t>A  D	 </a:t>
                </a:r>
                <a:r>
                  <a:rPr lang="en-US" dirty="0">
                    <a:solidFill>
                      <a:schemeClr val="accent2"/>
                    </a:solidFill>
                    <a:sym typeface="Symbol"/>
                  </a:rPr>
                  <a:t>B</a:t>
                </a:r>
                <a:r>
                  <a:rPr lang="en-US" dirty="0">
                    <a:sym typeface="Symbol"/>
                  </a:rPr>
                  <a:t>  </a:t>
                </a:r>
                <a:r>
                  <a:rPr lang="en-US" dirty="0">
                    <a:solidFill>
                      <a:schemeClr val="accent2"/>
                    </a:solidFill>
                    <a:sym typeface="Symbol"/>
                  </a:rPr>
                  <a:t>E</a:t>
                </a:r>
                <a:r>
                  <a:rPr lang="en-US" dirty="0">
                    <a:sym typeface="Symbol"/>
                  </a:rPr>
                  <a:t>		 </a:t>
                </a:r>
                <a:r>
                  <a:rPr lang="en-US" dirty="0">
                    <a:solidFill>
                      <a:schemeClr val="tx2"/>
                    </a:solidFill>
                    <a:sym typeface="Symbol"/>
                  </a:rPr>
                  <a:t>C</a:t>
                </a:r>
                <a:r>
                  <a:rPr lang="en-US" dirty="0">
                    <a:sym typeface="Symbol"/>
                  </a:rPr>
                  <a:t>  </a:t>
                </a:r>
                <a:r>
                  <a:rPr lang="en-US" dirty="0">
                    <a:solidFill>
                      <a:schemeClr val="tx2"/>
                    </a:solidFill>
                    <a:sym typeface="Symbol"/>
                  </a:rPr>
                  <a:t>F</a:t>
                </a:r>
              </a:p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𝐵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𝐷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𝐸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	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𝐵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𝐶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sym typeface="Symbol"/>
                          </a:rPr>
                          <m:t>𝐸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𝐹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		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𝐶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𝐷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  <a:sym typeface="Symbol"/>
                          </a:rPr>
                          <m:t>𝐹</m:t>
                        </m:r>
                      </m:e>
                    </m:ba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657600"/>
                <a:ext cx="8229600" cy="2468563"/>
              </a:xfrm>
              <a:blipFill rotWithShape="1">
                <a:blip r:embed="rId3"/>
                <a:stretch>
                  <a:fillRect l="-1630" t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Group 59"/>
          <p:cNvGrpSpPr/>
          <p:nvPr/>
        </p:nvGrpSpPr>
        <p:grpSpPr>
          <a:xfrm>
            <a:off x="273268" y="1302626"/>
            <a:ext cx="3079532" cy="1384541"/>
            <a:chOff x="273268" y="1736834"/>
            <a:chExt cx="3079532" cy="1846055"/>
          </a:xfrm>
        </p:grpSpPr>
        <p:grpSp>
          <p:nvGrpSpPr>
            <p:cNvPr id="59" name="Group 58"/>
            <p:cNvGrpSpPr/>
            <p:nvPr/>
          </p:nvGrpSpPr>
          <p:grpSpPr>
            <a:xfrm>
              <a:off x="273268" y="1736834"/>
              <a:ext cx="2958664" cy="1846055"/>
              <a:chOff x="273268" y="1736834"/>
              <a:chExt cx="2958664" cy="1846055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273268" y="1736834"/>
                <a:ext cx="2958664" cy="1846055"/>
                <a:chOff x="273268" y="1736834"/>
                <a:chExt cx="2958664" cy="1846055"/>
              </a:xfrm>
            </p:grpSpPr>
            <p:grpSp>
              <p:nvGrpSpPr>
                <p:cNvPr id="17" name="Group 16"/>
                <p:cNvGrpSpPr/>
                <p:nvPr/>
              </p:nvGrpSpPr>
              <p:grpSpPr>
                <a:xfrm>
                  <a:off x="381000" y="1900535"/>
                  <a:ext cx="2850932" cy="1682354"/>
                  <a:chOff x="381000" y="1900535"/>
                  <a:chExt cx="2850932" cy="1682354"/>
                </a:xfrm>
              </p:grpSpPr>
              <p:sp>
                <p:nvSpPr>
                  <p:cNvPr id="13" name="Right Triangle 12"/>
                  <p:cNvSpPr/>
                  <p:nvPr/>
                </p:nvSpPr>
                <p:spPr>
                  <a:xfrm>
                    <a:off x="685800" y="2133600"/>
                    <a:ext cx="2286000" cy="1066800"/>
                  </a:xfrm>
                  <a:prstGeom prst="rtTriangl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381000" y="1900535"/>
                    <a:ext cx="304800" cy="615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A</a:t>
                    </a:r>
                    <a:endParaRPr lang="en-US" dirty="0"/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381000" y="2967335"/>
                    <a:ext cx="304800" cy="615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chemeClr val="tx2"/>
                        </a:solidFill>
                      </a:rPr>
                      <a:t>C</a:t>
                    </a:r>
                    <a:endParaRPr lang="en-US" dirty="0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2927132" y="2967335"/>
                    <a:ext cx="304800" cy="615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chemeClr val="accent2"/>
                        </a:solidFill>
                      </a:rPr>
                      <a:t>B</a:t>
                    </a:r>
                    <a:endParaRPr lang="en-US" dirty="0">
                      <a:solidFill>
                        <a:schemeClr val="accent2"/>
                      </a:solidFill>
                    </a:endParaRPr>
                  </a:p>
                </p:txBody>
              </p:sp>
            </p:grpSp>
            <p:grpSp>
              <p:nvGrpSpPr>
                <p:cNvPr id="27" name="Group 26"/>
                <p:cNvGrpSpPr/>
                <p:nvPr/>
              </p:nvGrpSpPr>
              <p:grpSpPr>
                <a:xfrm>
                  <a:off x="685800" y="2895600"/>
                  <a:ext cx="229394" cy="305594"/>
                  <a:chOff x="685800" y="2895600"/>
                  <a:chExt cx="229394" cy="305594"/>
                </a:xfrm>
              </p:grpSpPr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685800" y="2895600"/>
                    <a:ext cx="228600" cy="158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 rot="5400000">
                    <a:off x="762000" y="3048000"/>
                    <a:ext cx="304800" cy="158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" name="Arc 32"/>
                <p:cNvSpPr/>
                <p:nvPr/>
              </p:nvSpPr>
              <p:spPr>
                <a:xfrm>
                  <a:off x="273268" y="1736834"/>
                  <a:ext cx="869732" cy="869732"/>
                </a:xfrm>
                <a:prstGeom prst="arc">
                  <a:avLst>
                    <a:gd name="adj1" fmla="val 1116399"/>
                    <a:gd name="adj2" fmla="val 5330863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Arc 35"/>
                <p:cNvSpPr/>
                <p:nvPr/>
              </p:nvSpPr>
              <p:spPr>
                <a:xfrm>
                  <a:off x="304800" y="1752600"/>
                  <a:ext cx="762000" cy="762000"/>
                </a:xfrm>
                <a:prstGeom prst="arc">
                  <a:avLst>
                    <a:gd name="adj1" fmla="val 1696496"/>
                    <a:gd name="adj2" fmla="val 5378776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1600200" y="2438400"/>
                <a:ext cx="304800" cy="349468"/>
                <a:chOff x="1600200" y="2438400"/>
                <a:chExt cx="304800" cy="349468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1562100" y="2476500"/>
                  <a:ext cx="228600" cy="1524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>
                  <a:off x="1654066" y="2536934"/>
                  <a:ext cx="228600" cy="1524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5400000">
                  <a:off x="1714500" y="2597368"/>
                  <a:ext cx="228600" cy="1524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>
              <a:xfrm>
                <a:off x="533400" y="2743200"/>
                <a:ext cx="3048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4" name="Group 53"/>
              <p:cNvGrpSpPr/>
              <p:nvPr/>
            </p:nvGrpSpPr>
            <p:grpSpPr>
              <a:xfrm>
                <a:off x="1523206" y="3048000"/>
                <a:ext cx="78582" cy="305594"/>
                <a:chOff x="1523206" y="3048000"/>
                <a:chExt cx="78582" cy="305594"/>
              </a:xfrm>
            </p:grpSpPr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1371600" y="3200400"/>
                  <a:ext cx="304800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>
                  <a:off x="1448594" y="3199606"/>
                  <a:ext cx="304800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Arc 30"/>
            <p:cNvSpPr/>
            <p:nvPr/>
          </p:nvSpPr>
          <p:spPr>
            <a:xfrm>
              <a:off x="2590800" y="2819400"/>
              <a:ext cx="762000" cy="762000"/>
            </a:xfrm>
            <a:prstGeom prst="arc">
              <a:avLst>
                <a:gd name="adj1" fmla="val 10966990"/>
                <a:gd name="adj2" fmla="val 1247004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984532" y="1304598"/>
            <a:ext cx="3092668" cy="1385917"/>
            <a:chOff x="4984532" y="1739464"/>
            <a:chExt cx="3092668" cy="1847889"/>
          </a:xfrm>
        </p:grpSpPr>
        <p:grpSp>
          <p:nvGrpSpPr>
            <p:cNvPr id="37" name="Group 36"/>
            <p:cNvGrpSpPr/>
            <p:nvPr/>
          </p:nvGrpSpPr>
          <p:grpSpPr>
            <a:xfrm>
              <a:off x="4984532" y="1739464"/>
              <a:ext cx="3092668" cy="1847889"/>
              <a:chOff x="4984532" y="1739464"/>
              <a:chExt cx="3092668" cy="184788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5073868" y="1905000"/>
                <a:ext cx="2850932" cy="1682353"/>
                <a:chOff x="381000" y="1900535"/>
                <a:chExt cx="2850932" cy="1682353"/>
              </a:xfrm>
            </p:grpSpPr>
            <p:sp>
              <p:nvSpPr>
                <p:cNvPr id="19" name="Right Triangle 18"/>
                <p:cNvSpPr/>
                <p:nvPr/>
              </p:nvSpPr>
              <p:spPr>
                <a:xfrm>
                  <a:off x="685800" y="2133600"/>
                  <a:ext cx="2286000" cy="1066800"/>
                </a:xfrm>
                <a:prstGeom prst="rtTriangl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381000" y="1900535"/>
                  <a:ext cx="304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D</a:t>
                  </a:r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381000" y="2967335"/>
                  <a:ext cx="304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tx2"/>
                      </a:solidFill>
                    </a:rPr>
                    <a:t>F</a:t>
                  </a:r>
                  <a:endParaRPr lang="en-US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2927132" y="2967335"/>
                  <a:ext cx="304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accent2"/>
                      </a:solidFill>
                    </a:rPr>
                    <a:t>E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5377874" y="2895600"/>
                <a:ext cx="229394" cy="305594"/>
                <a:chOff x="685800" y="2895600"/>
                <a:chExt cx="229394" cy="305594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685800" y="2895600"/>
                  <a:ext cx="228600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>
                  <a:off x="762000" y="3048000"/>
                  <a:ext cx="304800" cy="158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Arc 31"/>
              <p:cNvSpPr/>
              <p:nvPr/>
            </p:nvSpPr>
            <p:spPr>
              <a:xfrm>
                <a:off x="4984532" y="1739464"/>
                <a:ext cx="838200" cy="838200"/>
              </a:xfrm>
              <a:prstGeom prst="arc">
                <a:avLst>
                  <a:gd name="adj1" fmla="val 1229761"/>
                  <a:gd name="adj2" fmla="val 5580215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Arc 33"/>
              <p:cNvSpPr/>
              <p:nvPr/>
            </p:nvSpPr>
            <p:spPr>
              <a:xfrm>
                <a:off x="4984532" y="1765736"/>
                <a:ext cx="762000" cy="762000"/>
              </a:xfrm>
              <a:prstGeom prst="arc">
                <a:avLst>
                  <a:gd name="adj1" fmla="val 1637286"/>
                  <a:gd name="adj2" fmla="val 5189176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Arc 34"/>
              <p:cNvSpPr/>
              <p:nvPr/>
            </p:nvSpPr>
            <p:spPr>
              <a:xfrm>
                <a:off x="7315200" y="2819400"/>
                <a:ext cx="762000" cy="762000"/>
              </a:xfrm>
              <a:prstGeom prst="arc">
                <a:avLst>
                  <a:gd name="adj1" fmla="val 10827287"/>
                  <a:gd name="adj2" fmla="val 12144134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6324600" y="2485698"/>
              <a:ext cx="304800" cy="349468"/>
              <a:chOff x="1600200" y="2438400"/>
              <a:chExt cx="304800" cy="349468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rot="5400000">
                <a:off x="1562100" y="2476500"/>
                <a:ext cx="228600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1654066" y="2536934"/>
                <a:ext cx="228600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1714500" y="2597368"/>
                <a:ext cx="228600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Connector 49"/>
            <p:cNvCxnSpPr/>
            <p:nvPr/>
          </p:nvCxnSpPr>
          <p:spPr>
            <a:xfrm>
              <a:off x="5226268" y="2743200"/>
              <a:ext cx="3048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54"/>
            <p:cNvGrpSpPr/>
            <p:nvPr/>
          </p:nvGrpSpPr>
          <p:grpSpPr>
            <a:xfrm>
              <a:off x="6248400" y="3048000"/>
              <a:ext cx="78582" cy="305594"/>
              <a:chOff x="1523206" y="3048000"/>
              <a:chExt cx="78582" cy="305594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rot="5400000">
                <a:off x="1371600" y="3200400"/>
                <a:ext cx="3048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1448594" y="3199606"/>
                <a:ext cx="304800" cy="15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&quot;No&quot; Symbol 3"/>
          <p:cNvSpPr/>
          <p:nvPr/>
        </p:nvSpPr>
        <p:spPr>
          <a:xfrm>
            <a:off x="5644069" y="2419350"/>
            <a:ext cx="1061531" cy="102436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000250"/>
            <a:ext cx="3467100" cy="1347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4.2 Apply Congruence and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the diagram, ABGH </a:t>
            </a:r>
            <a:r>
              <a:rPr lang="en-US" sz="2800" dirty="0">
                <a:sym typeface="Symbol"/>
              </a:rPr>
              <a:t> CDEF</a:t>
            </a:r>
          </a:p>
          <a:p>
            <a:pPr lvl="1"/>
            <a:r>
              <a:rPr lang="en-US" sz="2400" dirty="0">
                <a:sym typeface="Symbol"/>
              </a:rPr>
              <a:t>Identify all the pairs of congruent corresponding parts</a:t>
            </a:r>
          </a:p>
          <a:p>
            <a:pPr lvl="1"/>
            <a:endParaRPr lang="en-US" sz="2400" dirty="0">
              <a:sym typeface="Symbol"/>
            </a:endParaRPr>
          </a:p>
          <a:p>
            <a:pPr lvl="1"/>
            <a:endParaRPr lang="en-US" sz="2400" dirty="0">
              <a:sym typeface="Symbol"/>
            </a:endParaRPr>
          </a:p>
          <a:p>
            <a:pPr lvl="1"/>
            <a:r>
              <a:rPr lang="en-US" sz="2400" dirty="0">
                <a:sym typeface="Symbol"/>
              </a:rPr>
              <a:t>Find the value of x and find </a:t>
            </a:r>
            <a:r>
              <a:rPr lang="en-US" sz="2400" dirty="0" err="1">
                <a:sym typeface="Symbol"/>
              </a:rPr>
              <a:t>mH</a:t>
            </a:r>
            <a:r>
              <a:rPr lang="en-US" sz="2400" dirty="0">
                <a:sym typeface="Symbo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4.2 Apply Congruence and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that </a:t>
            </a:r>
            <a:r>
              <a:rPr lang="el-GR" dirty="0"/>
              <a:t>Δ</a:t>
            </a:r>
            <a:r>
              <a:rPr lang="en-US" dirty="0"/>
              <a:t>PTS </a:t>
            </a:r>
            <a:r>
              <a:rPr lang="en-US" dirty="0">
                <a:sym typeface="Symbol"/>
              </a:rPr>
              <a:t> </a:t>
            </a:r>
            <a:r>
              <a:rPr lang="el-GR" dirty="0">
                <a:sym typeface="Symbol"/>
              </a:rPr>
              <a:t>Δ</a:t>
            </a:r>
            <a:r>
              <a:rPr lang="en-US" dirty="0">
                <a:sym typeface="Symbol"/>
              </a:rPr>
              <a:t>RTQ</a:t>
            </a:r>
            <a:endParaRPr lang="en-US" dirty="0"/>
          </a:p>
        </p:txBody>
      </p:sp>
      <p:pic>
        <p:nvPicPr>
          <p:cNvPr id="4" name="Picture 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714500"/>
            <a:ext cx="3467102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4.2 Apply Congruence and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5867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Third Angle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of one triangle are congruent to two angles of another triangle, then the third angles are congruent.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14400" y="2686049"/>
            <a:ext cx="2514600" cy="1204615"/>
            <a:chOff x="914400" y="4038600"/>
            <a:chExt cx="2514600" cy="1606153"/>
          </a:xfrm>
        </p:grpSpPr>
        <p:sp>
          <p:nvSpPr>
            <p:cNvPr id="6" name="Isosceles Triangle 5"/>
            <p:cNvSpPr/>
            <p:nvPr/>
          </p:nvSpPr>
          <p:spPr>
            <a:xfrm>
              <a:off x="914400" y="4038600"/>
              <a:ext cx="2514600" cy="1447800"/>
            </a:xfrm>
            <a:prstGeom prst="triangle">
              <a:avLst>
                <a:gd name="adj" fmla="val 2743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90600" y="5029200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75°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38400" y="5029200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20°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24000" y="4186535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?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86400" y="2686049"/>
            <a:ext cx="2514600" cy="1204615"/>
            <a:chOff x="5486400" y="4038600"/>
            <a:chExt cx="2514600" cy="1606153"/>
          </a:xfrm>
        </p:grpSpPr>
        <p:sp>
          <p:nvSpPr>
            <p:cNvPr id="7" name="Isosceles Triangle 6"/>
            <p:cNvSpPr/>
            <p:nvPr/>
          </p:nvSpPr>
          <p:spPr>
            <a:xfrm>
              <a:off x="5486400" y="4038600"/>
              <a:ext cx="2514600" cy="1447800"/>
            </a:xfrm>
            <a:prstGeom prst="triangle">
              <a:avLst>
                <a:gd name="adj" fmla="val 2743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62600" y="5029200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75°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86600" y="5003801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20°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96000" y="4114800"/>
              <a:ext cx="762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?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57200" y="3867152"/>
            <a:ext cx="5791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Properties of Congruence of Triangles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4400" y="4328817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Congruence of triangles is Reflexive, Symmetric, and Transitive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6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01301"/>
              </p:ext>
            </p:extLst>
          </p:nvPr>
        </p:nvGraphicFramePr>
        <p:xfrm>
          <a:off x="5714997" y="1507331"/>
          <a:ext cx="3124203" cy="1751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Bitmap Image" r:id="rId4" imgW="3057143" imgH="2038095" progId="PBrush">
                  <p:embed/>
                </p:oleObj>
              </mc:Choice>
              <mc:Fallback>
                <p:oleObj name="Bitmap Image" r:id="rId4" imgW="3057143" imgH="2038095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997" y="1507331"/>
                        <a:ext cx="3124203" cy="1751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4.2 Apply Congruence and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the diagram, what is </a:t>
            </a:r>
            <a:r>
              <a:rPr lang="en-US" sz="2800" dirty="0" err="1"/>
              <a:t>m</a:t>
            </a:r>
            <a:r>
              <a:rPr lang="en-US" sz="2800" dirty="0" err="1">
                <a:sym typeface="Symbol"/>
              </a:rPr>
              <a:t>DCN</a:t>
            </a:r>
            <a:r>
              <a:rPr lang="en-US" sz="2800" dirty="0">
                <a:sym typeface="Symbol"/>
              </a:rPr>
              <a:t>?</a:t>
            </a:r>
          </a:p>
          <a:p>
            <a:endParaRPr lang="en-US" sz="2800" dirty="0">
              <a:sym typeface="Symbol"/>
            </a:endParaRPr>
          </a:p>
          <a:p>
            <a:endParaRPr lang="en-US" sz="2800" dirty="0">
              <a:sym typeface="Symbol"/>
            </a:endParaRPr>
          </a:p>
          <a:p>
            <a:endParaRPr lang="en-US" sz="2800" dirty="0">
              <a:sym typeface="Symbol"/>
            </a:endParaRPr>
          </a:p>
          <a:p>
            <a:r>
              <a:rPr lang="en-US" sz="2800" dirty="0">
                <a:sym typeface="Symbol"/>
              </a:rPr>
              <a:t>By the definition of congruence, what additional information is needed to know that </a:t>
            </a:r>
            <a:r>
              <a:rPr lang="el-GR" sz="2800" dirty="0">
                <a:sym typeface="Symbol"/>
              </a:rPr>
              <a:t>Δ</a:t>
            </a:r>
            <a:r>
              <a:rPr lang="en-US" sz="2800" dirty="0">
                <a:sym typeface="Symbol"/>
              </a:rPr>
              <a:t>NDC  </a:t>
            </a:r>
            <a:r>
              <a:rPr lang="el-GR" sz="2800" dirty="0">
                <a:sym typeface="Symbol"/>
              </a:rPr>
              <a:t>Δ</a:t>
            </a:r>
            <a:r>
              <a:rPr lang="en-US" sz="2800" dirty="0">
                <a:sym typeface="Symbol"/>
              </a:rPr>
              <a:t>NSR?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4.2 Apply Congruence and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228 #4-16 even, 17, 20, 26, 28, 32-40 all = 20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Larson Geometry</a:t>
            </a:r>
          </a:p>
          <a:p>
            <a:pPr lvl="1"/>
            <a:r>
              <a:rPr lang="en-US" i="1" dirty="0"/>
              <a:t>By Larson,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</a:p>
          <a:p>
            <a:pPr lvl="1"/>
            <a:r>
              <a:rPr lang="en-US" i="1" dirty="0"/>
              <a:t>2011 Holt 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Slides created by </a:t>
            </a:r>
          </a:p>
          <a:p>
            <a:r>
              <a:rPr lang="en-US" dirty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9895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4.2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4.2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95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4699" y="2647950"/>
            <a:ext cx="1981201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4.3 Prove Triangles Congruent by 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86050"/>
            <a:ext cx="8229600" cy="1908572"/>
          </a:xfrm>
        </p:spPr>
        <p:txBody>
          <a:bodyPr>
            <a:normAutofit/>
          </a:bodyPr>
          <a:lstStyle/>
          <a:p>
            <a:r>
              <a:rPr lang="en-US" sz="2800" dirty="0"/>
              <a:t>True or False</a:t>
            </a:r>
          </a:p>
          <a:p>
            <a:pPr lvl="1"/>
            <a:r>
              <a:rPr lang="en-US" sz="2400" dirty="0"/>
              <a:t>ΔDFG </a:t>
            </a:r>
            <a:r>
              <a:rPr lang="en-US" sz="2400" dirty="0">
                <a:sym typeface="Symbol"/>
              </a:rPr>
              <a:t> </a:t>
            </a:r>
            <a:r>
              <a:rPr lang="el-GR" sz="2400" dirty="0">
                <a:sym typeface="Symbol"/>
              </a:rPr>
              <a:t>Δ</a:t>
            </a:r>
            <a:r>
              <a:rPr lang="en-US" sz="2400" dirty="0">
                <a:sym typeface="Symbol"/>
              </a:rPr>
              <a:t>HJK</a:t>
            </a:r>
          </a:p>
          <a:p>
            <a:pPr lvl="1"/>
            <a:endParaRPr lang="en-US" sz="2400" dirty="0">
              <a:sym typeface="Symbol"/>
            </a:endParaRPr>
          </a:p>
          <a:p>
            <a:pPr lvl="1"/>
            <a:r>
              <a:rPr lang="en-US" sz="2400" dirty="0"/>
              <a:t>ΔACB </a:t>
            </a:r>
            <a:r>
              <a:rPr lang="en-US" sz="2400" dirty="0">
                <a:sym typeface="Symbol"/>
              </a:rPr>
              <a:t> </a:t>
            </a:r>
            <a:r>
              <a:rPr lang="el-GR" sz="2400" dirty="0">
                <a:sym typeface="Symbol"/>
              </a:rPr>
              <a:t>Δ</a:t>
            </a:r>
            <a:r>
              <a:rPr lang="en-US" sz="2400" dirty="0">
                <a:sym typeface="Symbol"/>
              </a:rPr>
              <a:t>CAD</a:t>
            </a:r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4008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SSS (Side-Side-Side Congruence Postulate)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three sides of one triangle are congruent to three sides of another triangle, then the two triangles are congruent</a:t>
            </a:r>
          </a:p>
        </p:txBody>
      </p:sp>
      <p:pic>
        <p:nvPicPr>
          <p:cNvPr id="6" name="Picture 1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2743200"/>
            <a:ext cx="2590800" cy="132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4.3 Prove Triangles Congruent by SSS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/>
                          </a:rPr>
                          <m:t>𝐴𝐵</m:t>
                        </m:r>
                      </m:e>
                    </m:bar>
                    <m:r>
                      <a:rPr lang="en-US" sz="2800" b="0" i="1" smtClean="0">
                        <a:latin typeface="Cambria Math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/>
                          </a:rPr>
                          <m:t>𝐷𝐶</m:t>
                        </m:r>
                      </m:e>
                    </m:bar>
                  </m:oMath>
                </a14:m>
                <a:r>
                  <a:rPr lang="en-US" sz="2800" dirty="0">
                    <a:sym typeface="Symbol"/>
                  </a:rPr>
                  <a:t>;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𝐴𝐷</m:t>
                        </m:r>
                      </m:e>
                    </m:bar>
                    <m:r>
                      <a:rPr lang="en-US" sz="2800" b="0" i="1" dirty="0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800" b="0" i="1" dirty="0" smtClean="0">
                            <a:latin typeface="Cambria Math"/>
                            <a:sym typeface="Symbol"/>
                          </a:rPr>
                          <m:t>𝐵𝐶</m:t>
                        </m:r>
                      </m:e>
                    </m:bar>
                  </m:oMath>
                </a14:m>
                <a:endParaRPr lang="en-US" sz="2800" dirty="0">
                  <a:sym typeface="Symbol"/>
                </a:endParaRPr>
              </a:p>
              <a:p>
                <a:r>
                  <a:rPr lang="en-US" sz="2800" dirty="0">
                    <a:sym typeface="Symbol"/>
                  </a:rPr>
                  <a:t>Prove: </a:t>
                </a:r>
                <a:r>
                  <a:rPr lang="el-GR" sz="2800" dirty="0">
                    <a:latin typeface="Calibri"/>
                    <a:sym typeface="Symbol"/>
                  </a:rPr>
                  <a:t>Δ</a:t>
                </a:r>
                <a:r>
                  <a:rPr lang="en-US" sz="2800" dirty="0">
                    <a:latin typeface="Calibri"/>
                    <a:sym typeface="Symbol"/>
                  </a:rPr>
                  <a:t>ABD </a:t>
                </a:r>
                <a:r>
                  <a:rPr lang="en-US" sz="2800" dirty="0">
                    <a:sym typeface="Symbol"/>
                  </a:rPr>
                  <a:t></a:t>
                </a:r>
                <a:r>
                  <a:rPr lang="el-GR" sz="2800" dirty="0">
                    <a:sym typeface="Symbol"/>
                  </a:rPr>
                  <a:t> Δ</a:t>
                </a:r>
                <a:r>
                  <a:rPr lang="en-US" sz="2800" dirty="0">
                    <a:sym typeface="Symbol"/>
                  </a:rPr>
                  <a:t>CDB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8025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562600" y="1143000"/>
            <a:ext cx="3612932" cy="1628314"/>
            <a:chOff x="5562600" y="1524000"/>
            <a:chExt cx="3612932" cy="2171085"/>
          </a:xfrm>
        </p:grpSpPr>
        <p:sp>
          <p:nvSpPr>
            <p:cNvPr id="26" name="Rectangle 25"/>
            <p:cNvSpPr/>
            <p:nvPr/>
          </p:nvSpPr>
          <p:spPr>
            <a:xfrm>
              <a:off x="5867400" y="1828800"/>
              <a:ext cx="2895600" cy="1447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5867400" y="1828800"/>
              <a:ext cx="2895600" cy="1447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009606" y="1828800"/>
              <a:ext cx="30559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7086600" y="1828800"/>
              <a:ext cx="30559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7010400" y="3275806"/>
              <a:ext cx="30559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7087394" y="3275806"/>
              <a:ext cx="30559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5638800" y="25908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8534400" y="25908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8718332" y="3079532"/>
              <a:ext cx="457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686800" y="1524000"/>
              <a:ext cx="381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62600" y="3048000"/>
              <a:ext cx="6096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62600" y="1600200"/>
              <a:ext cx="6096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4.3 Prove Triangles Congruent by 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00150"/>
            <a:ext cx="4114800" cy="3394472"/>
          </a:xfrm>
        </p:spPr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2800" dirty="0"/>
              <a:t>Δ</a:t>
            </a:r>
            <a:r>
              <a:rPr lang="en-US" sz="2800" i="1" dirty="0"/>
              <a:t>JKL</a:t>
            </a:r>
            <a:r>
              <a:rPr lang="en-US" sz="2800" dirty="0"/>
              <a:t> has vertices </a:t>
            </a:r>
            <a:r>
              <a:rPr lang="en-US" sz="2800" i="1" dirty="0"/>
              <a:t>J</a:t>
            </a:r>
            <a:r>
              <a:rPr lang="en-US" sz="2800" dirty="0"/>
              <a:t>(–3, –2), </a:t>
            </a:r>
            <a:r>
              <a:rPr lang="en-US" sz="2800" i="1" dirty="0"/>
              <a:t>K</a:t>
            </a:r>
            <a:r>
              <a:rPr lang="en-US" sz="2800" dirty="0"/>
              <a:t>(0, –2), and </a:t>
            </a:r>
            <a:r>
              <a:rPr lang="en-US" sz="2800" i="1" dirty="0"/>
              <a:t>L</a:t>
            </a:r>
            <a:r>
              <a:rPr lang="en-US" sz="2800" dirty="0"/>
              <a:t>(–3, –8).  </a:t>
            </a:r>
            <a:r>
              <a:rPr lang="el-GR" sz="2800" dirty="0"/>
              <a:t>Δ</a:t>
            </a:r>
            <a:r>
              <a:rPr lang="en-US" sz="2800" i="1" dirty="0"/>
              <a:t>RST </a:t>
            </a:r>
            <a:r>
              <a:rPr lang="en-US" sz="2800" dirty="0"/>
              <a:t>has vertices </a:t>
            </a:r>
            <a:r>
              <a:rPr lang="en-US" sz="2800" i="1" dirty="0"/>
              <a:t>R</a:t>
            </a:r>
            <a:r>
              <a:rPr lang="en-US" sz="2800" dirty="0"/>
              <a:t>(10, 0), </a:t>
            </a:r>
            <a:r>
              <a:rPr lang="en-US" sz="2800" i="1" dirty="0"/>
              <a:t>S</a:t>
            </a:r>
            <a:r>
              <a:rPr lang="en-US" sz="2800" dirty="0"/>
              <a:t>(10, – 3), and </a:t>
            </a:r>
            <a:r>
              <a:rPr lang="en-US" sz="2800" i="1" dirty="0"/>
              <a:t>T</a:t>
            </a:r>
            <a:r>
              <a:rPr lang="en-US" sz="2800" dirty="0"/>
              <a:t>(4, 0).  Graph the triangles in the same coordinate plane and show that they are congruent.</a:t>
            </a:r>
          </a:p>
        </p:txBody>
      </p:sp>
      <p:pic>
        <p:nvPicPr>
          <p:cNvPr id="4" name="Picture 3" descr="Graph (-6 to 6)(PNG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111329"/>
            <a:ext cx="3852228" cy="3746421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4.3 Prove Triangles Congruent by 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04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Determine whether the figure is stable.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236 #2-30 even, 31-37 all = 22 total</a:t>
            </a:r>
          </a:p>
          <a:p>
            <a:r>
              <a:rPr lang="en-US" i="1" dirty="0"/>
              <a:t>Extra Credit 239 #2, 4 = +2</a:t>
            </a:r>
          </a:p>
          <a:p>
            <a:endParaRPr lang="en-US" dirty="0"/>
          </a:p>
        </p:txBody>
      </p:sp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657350"/>
            <a:ext cx="13906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2" y="1714500"/>
            <a:ext cx="19335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1771650"/>
            <a:ext cx="1809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4.3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4.3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95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4.4 Prove Triangles Congruent by SAS and HL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629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SAS (Side-Angle-Side Congruence Postulate)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71519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sides and the included angle of one triangle are congruent to two sides and the included angle of another triangle, then the two triangles are congruent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914400" y="3257550"/>
            <a:ext cx="2514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flipH="1">
            <a:off x="4495800" y="3257550"/>
            <a:ext cx="2514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1790700" y="3752850"/>
            <a:ext cx="22860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753100" y="3695700"/>
            <a:ext cx="22860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1914525" y="4371777"/>
            <a:ext cx="2857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1991519" y="4371181"/>
            <a:ext cx="2857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5494337" y="4371777"/>
            <a:ext cx="2857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5571331" y="4371181"/>
            <a:ext cx="2857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>
            <a:off x="533400" y="4069474"/>
            <a:ext cx="867102" cy="650327"/>
          </a:xfrm>
          <a:prstGeom prst="arc">
            <a:avLst>
              <a:gd name="adj1" fmla="val 19106855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flipH="1">
            <a:off x="6477000" y="4057650"/>
            <a:ext cx="867102" cy="650327"/>
          </a:xfrm>
          <a:prstGeom prst="arc">
            <a:avLst>
              <a:gd name="adj1" fmla="val 19106855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91400" y="3314700"/>
            <a:ext cx="1600200" cy="1569660"/>
          </a:xfrm>
          <a:prstGeom prst="rect">
            <a:avLst/>
          </a:prstGeom>
          <a:effectLst>
            <a:outerShdw blurRad="40000" dist="508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angle must be between the sides!!!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4.4 Prove Triangles Congruent by SAS and HL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0"/>
                <a:ext cx="5029200" cy="3394472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Given: ABCD is square; R, S, T, and U are </a:t>
                </a:r>
                <a:r>
                  <a:rPr lang="en-US" sz="2400" dirty="0" err="1"/>
                  <a:t>midpts</a:t>
                </a:r>
                <a:r>
                  <a:rPr lang="en-US" sz="2400" dirty="0"/>
                  <a:t>;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</a:rPr>
                          <m:t>𝑅𝑇</m:t>
                        </m:r>
                      </m:e>
                    </m:bar>
                    <m:r>
                      <a:rPr lang="en-US" sz="2400" b="0" i="1" smtClean="0">
                        <a:latin typeface="Cambria Math"/>
                      </a:rPr>
                      <m:t>⊥</m:t>
                    </m:r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</a:rPr>
                          <m:t>𝑆𝑈</m:t>
                        </m:r>
                      </m:e>
                    </m:bar>
                  </m:oMath>
                </a14:m>
                <a:r>
                  <a:rPr lang="en-US" sz="2400" dirty="0">
                    <a:sym typeface="Symbol"/>
                  </a:rPr>
                  <a:t>;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400" b="0" i="1" dirty="0" smtClean="0">
                            <a:latin typeface="Cambria Math"/>
                            <a:sym typeface="Symbol"/>
                          </a:rPr>
                          <m:t>𝑆𝑉</m:t>
                        </m:r>
                      </m:e>
                    </m:bar>
                    <m:r>
                      <a:rPr lang="en-US" sz="2400" b="0" i="1" dirty="0" smtClean="0">
                        <a:latin typeface="Cambria Math"/>
                        <a:ea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400" b="0" i="1" dirty="0" smtClean="0">
                            <a:latin typeface="Cambria Math"/>
                            <a:sym typeface="Symbol"/>
                          </a:rPr>
                          <m:t>𝑉𝑈</m:t>
                        </m:r>
                      </m:e>
                    </m:bar>
                  </m:oMath>
                </a14:m>
                <a:endParaRPr lang="en-US" sz="2400" dirty="0">
                  <a:sym typeface="Symbol"/>
                </a:endParaRPr>
              </a:p>
              <a:p>
                <a:r>
                  <a:rPr lang="en-US" sz="2400" dirty="0">
                    <a:sym typeface="Symbol"/>
                  </a:rPr>
                  <a:t>Prove: </a:t>
                </a:r>
                <a:r>
                  <a:rPr lang="el-GR" sz="2400" dirty="0">
                    <a:latin typeface="Calibri"/>
                    <a:sym typeface="Symbol"/>
                  </a:rPr>
                  <a:t>Δ</a:t>
                </a:r>
                <a:r>
                  <a:rPr lang="en-US" sz="2400" dirty="0">
                    <a:latin typeface="Calibri"/>
                    <a:sym typeface="Symbol"/>
                  </a:rPr>
                  <a:t>SVR </a:t>
                </a:r>
                <a:r>
                  <a:rPr lang="en-US" sz="2400" dirty="0">
                    <a:sym typeface="Symbol"/>
                  </a:rPr>
                  <a:t></a:t>
                </a:r>
                <a:r>
                  <a:rPr lang="el-GR" sz="2400" dirty="0">
                    <a:sym typeface="Symbol"/>
                  </a:rPr>
                  <a:t> Δ</a:t>
                </a:r>
                <a:r>
                  <a:rPr lang="en-US" sz="2400" dirty="0">
                    <a:sym typeface="Symbol"/>
                  </a:rPr>
                  <a:t>UVR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33500"/>
                <a:ext cx="5029200" cy="3771636"/>
              </a:xfrm>
              <a:blipFill rotWithShape="1">
                <a:blip r:embed="rId3"/>
                <a:stretch>
                  <a:fillRect l="-1576" t="-1294" r="-2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8025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914400"/>
            <a:ext cx="1981200" cy="1868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4.4 Prove Triangles Congruent by SAS and HL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16573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Right triangles are special</a:t>
            </a:r>
          </a:p>
          <a:p>
            <a:pPr lvl="1"/>
            <a:r>
              <a:rPr lang="en-US" dirty="0"/>
              <a:t>If we know two sides are congruent we can use the Pythagorean Theorem (</a:t>
            </a:r>
            <a:r>
              <a:rPr lang="en-US" dirty="0" err="1"/>
              <a:t>ch</a:t>
            </a:r>
            <a:r>
              <a:rPr lang="en-US" dirty="0"/>
              <a:t> 7) to show that the third sides are congruent</a:t>
            </a:r>
          </a:p>
          <a:p>
            <a:pPr lvl="1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133600" y="2800350"/>
            <a:ext cx="4419600" cy="1372196"/>
            <a:chOff x="2133600" y="3733800"/>
            <a:chExt cx="4419600" cy="1829594"/>
          </a:xfrm>
        </p:grpSpPr>
        <p:sp>
          <p:nvSpPr>
            <p:cNvPr id="4" name="Right Triangle 3"/>
            <p:cNvSpPr/>
            <p:nvPr/>
          </p:nvSpPr>
          <p:spPr>
            <a:xfrm>
              <a:off x="2133600" y="3733800"/>
              <a:ext cx="4419600" cy="1828800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33600" y="52578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2286000" y="54102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3733800" y="302895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Hypotenuse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2800" y="42291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337185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4.4 Prove Triangles Congruent by SAS and HL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629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HL (Hypotenuse-Leg Congruence Theorem)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the hypotenuse and a leg of a </a:t>
            </a:r>
            <a:r>
              <a:rPr lang="en-US" sz="2400" b="1" dirty="0"/>
              <a:t>right</a:t>
            </a:r>
            <a:r>
              <a:rPr lang="en-US" sz="2400" dirty="0"/>
              <a:t> triangle are congruent to the hypotenuse and a leg of another </a:t>
            </a:r>
            <a:r>
              <a:rPr lang="en-US" sz="2400" b="1" dirty="0"/>
              <a:t>right</a:t>
            </a:r>
            <a:r>
              <a:rPr lang="en-US" sz="2400" dirty="0"/>
              <a:t> triangle, then the two triangles are congruent</a:t>
            </a:r>
          </a:p>
        </p:txBody>
      </p:sp>
      <p:sp>
        <p:nvSpPr>
          <p:cNvPr id="7" name="Right Triangle 6"/>
          <p:cNvSpPr/>
          <p:nvPr/>
        </p:nvSpPr>
        <p:spPr>
          <a:xfrm>
            <a:off x="1066800" y="2914650"/>
            <a:ext cx="2895600" cy="125735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>
            <a:off x="4953000" y="2914650"/>
            <a:ext cx="2895600" cy="125735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66800" y="3886200"/>
            <a:ext cx="304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228725" y="4028877"/>
            <a:ext cx="28575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52206" y="3886200"/>
            <a:ext cx="304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114131" y="4028877"/>
            <a:ext cx="28575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171700" y="4171752"/>
            <a:ext cx="228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211094" y="4171156"/>
            <a:ext cx="228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171700" y="335280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247900" y="340995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057900" y="335280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6134100" y="3409950"/>
            <a:ext cx="2286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457200" y="1818754"/>
            <a:ext cx="2438400" cy="857250"/>
          </a:xfrm>
          <a:prstGeom prst="rt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657600" y="1485900"/>
            <a:ext cx="1676400" cy="2114550"/>
            <a:chOff x="3657600" y="1981200"/>
            <a:chExt cx="1676400" cy="2819400"/>
          </a:xfrm>
        </p:grpSpPr>
        <p:sp>
          <p:nvSpPr>
            <p:cNvPr id="5" name="Isosceles Triangle 4"/>
            <p:cNvSpPr/>
            <p:nvPr/>
          </p:nvSpPr>
          <p:spPr>
            <a:xfrm>
              <a:off x="3657600" y="1981200"/>
              <a:ext cx="1676400" cy="2819400"/>
            </a:xfrm>
            <a:prstGeom prst="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886200" y="3276600"/>
              <a:ext cx="457200" cy="228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4724400" y="3276600"/>
              <a:ext cx="457200" cy="228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5867400" y="2418754"/>
            <a:ext cx="2499360" cy="2286596"/>
            <a:chOff x="5715000" y="3505200"/>
            <a:chExt cx="2651760" cy="2667794"/>
          </a:xfrm>
        </p:grpSpPr>
        <p:sp>
          <p:nvSpPr>
            <p:cNvPr id="6" name="Isosceles Triangle 5"/>
            <p:cNvSpPr/>
            <p:nvPr/>
          </p:nvSpPr>
          <p:spPr>
            <a:xfrm>
              <a:off x="5715000" y="3505200"/>
              <a:ext cx="2651760" cy="2286000"/>
            </a:xfrm>
            <a:prstGeom prst="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172200" y="4495800"/>
              <a:ext cx="457200" cy="228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7467600" y="4495800"/>
              <a:ext cx="457200" cy="228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6667500" y="5829300"/>
              <a:ext cx="685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81000" y="2904604"/>
            <a:ext cx="251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Scalene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No congruent sides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1800" y="3704704"/>
            <a:ext cx="2819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Isosceles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Two congruent sides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1143000"/>
            <a:ext cx="2819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Equilateral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All congruent sides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143000"/>
            <a:ext cx="38862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Classify Triangles by Sides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4.4 Prove Triangles Congruent by SAS and HL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0"/>
                <a:ext cx="5029200" cy="3394472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Given: </a:t>
                </a:r>
                <a:r>
                  <a:rPr lang="en-US" sz="2800" dirty="0">
                    <a:sym typeface="Symbol"/>
                  </a:rPr>
                  <a:t>ABC and BCD are </a:t>
                </a:r>
                <a:r>
                  <a:rPr lang="en-US" sz="2800" dirty="0" err="1">
                    <a:sym typeface="Symbol"/>
                  </a:rPr>
                  <a:t>rt</a:t>
                </a:r>
                <a:r>
                  <a:rPr lang="en-US" sz="2800" dirty="0">
                    <a:sym typeface="Symbol"/>
                  </a:rPr>
                  <a:t> s;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/>
                            <a:sym typeface="Symbol"/>
                          </a:rPr>
                          <m:t>𝐴𝐶</m:t>
                        </m:r>
                      </m:e>
                    </m:bar>
                    <m:r>
                      <a:rPr lang="en-US" sz="2800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sz="2800" b="0" i="1" smtClean="0">
                            <a:latin typeface="Cambria Math"/>
                            <a:sym typeface="Symbol"/>
                          </a:rPr>
                          <m:t>𝐵𝐷</m:t>
                        </m:r>
                      </m:e>
                    </m:bar>
                  </m:oMath>
                </a14:m>
                <a:endParaRPr lang="en-US" sz="2800" dirty="0">
                  <a:sym typeface="Symbol"/>
                </a:endParaRPr>
              </a:p>
              <a:p>
                <a:r>
                  <a:rPr lang="en-US" sz="2800" dirty="0">
                    <a:sym typeface="Symbol"/>
                  </a:rPr>
                  <a:t>Prove: </a:t>
                </a:r>
                <a:r>
                  <a:rPr lang="el-GR" sz="2800" dirty="0">
                    <a:latin typeface="Calibri"/>
                    <a:sym typeface="Symbol"/>
                  </a:rPr>
                  <a:t>Δ</a:t>
                </a:r>
                <a:r>
                  <a:rPr lang="en-US" sz="2800" dirty="0">
                    <a:latin typeface="Calibri"/>
                    <a:sym typeface="Symbol"/>
                  </a:rPr>
                  <a:t>ACB </a:t>
                </a:r>
                <a:r>
                  <a:rPr lang="en-US" sz="2800" dirty="0">
                    <a:sym typeface="Symbol"/>
                  </a:rPr>
                  <a:t></a:t>
                </a:r>
                <a:r>
                  <a:rPr lang="el-GR" sz="2800" dirty="0">
                    <a:sym typeface="Symbol"/>
                  </a:rPr>
                  <a:t> Δ</a:t>
                </a:r>
                <a:r>
                  <a:rPr lang="en-US" sz="2800" dirty="0">
                    <a:sym typeface="Symbol"/>
                  </a:rPr>
                  <a:t>DBC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0150"/>
                <a:ext cx="5029200" cy="3394472"/>
              </a:xfrm>
              <a:blipFill rotWithShape="1">
                <a:blip r:embed="rId3"/>
                <a:stretch>
                  <a:fillRect l="-2061" t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8025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914400"/>
            <a:ext cx="3043518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4.4 Prove Triangles Congruent by SAS and HL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243 #4-28 even, 32-48 even = 22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4.4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4.4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4.5 Prove Triangles Congruent by ASA and AAS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a ruler to draw a line of 5 cm.</a:t>
            </a:r>
          </a:p>
          <a:p>
            <a:r>
              <a:rPr lang="en-US" dirty="0"/>
              <a:t>On one end of the line use a protractor to draw a 30° angle.</a:t>
            </a:r>
          </a:p>
          <a:p>
            <a:r>
              <a:rPr lang="en-US" dirty="0"/>
              <a:t>On the other end of the line draw a 60° angle.</a:t>
            </a:r>
          </a:p>
          <a:p>
            <a:r>
              <a:rPr lang="en-US" dirty="0"/>
              <a:t>Extend the other sides of the angles until they meet.</a:t>
            </a:r>
          </a:p>
          <a:p>
            <a:r>
              <a:rPr lang="en-US" dirty="0"/>
              <a:t>Compare your triangle to your neighbor’s.</a:t>
            </a:r>
          </a:p>
          <a:p>
            <a:r>
              <a:rPr lang="en-US" dirty="0"/>
              <a:t>This illustrates ASA.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4.5 Prove Triangles Congruent by ASA and AAS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858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ASA (Angle-Side-Angle Congruence Postulate)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and the included side of one triangle are congruent to two angles and the included side of another triangle, then the two triangles are congruent</a:t>
            </a:r>
          </a:p>
        </p:txBody>
      </p:sp>
      <p:sp>
        <p:nvSpPr>
          <p:cNvPr id="19" name="Isosceles Triangle 18"/>
          <p:cNvSpPr/>
          <p:nvPr/>
        </p:nvSpPr>
        <p:spPr>
          <a:xfrm>
            <a:off x="914400" y="3257550"/>
            <a:ext cx="2133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flipH="1">
            <a:off x="4876800" y="3257550"/>
            <a:ext cx="2133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16200000" flipH="1">
            <a:off x="1790700" y="3676650"/>
            <a:ext cx="22860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829300" y="3600450"/>
            <a:ext cx="22860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533400" y="4069474"/>
            <a:ext cx="867102" cy="650327"/>
          </a:xfrm>
          <a:prstGeom prst="arc">
            <a:avLst>
              <a:gd name="adj1" fmla="val 19106855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flipH="1">
            <a:off x="6477000" y="4057650"/>
            <a:ext cx="867102" cy="650327"/>
          </a:xfrm>
          <a:prstGeom prst="arc">
            <a:avLst>
              <a:gd name="adj1" fmla="val 19106855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91400" y="3314700"/>
            <a:ext cx="1600200" cy="1569660"/>
          </a:xfrm>
          <a:prstGeom prst="rect">
            <a:avLst/>
          </a:prstGeom>
          <a:effectLst>
            <a:outerShdw blurRad="40000" dist="508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side must be between the angles!</a:t>
            </a:r>
          </a:p>
        </p:txBody>
      </p:sp>
      <p:sp>
        <p:nvSpPr>
          <p:cNvPr id="36" name="Arc 35"/>
          <p:cNvSpPr/>
          <p:nvPr/>
        </p:nvSpPr>
        <p:spPr>
          <a:xfrm>
            <a:off x="2205208" y="2942899"/>
            <a:ext cx="867102" cy="65032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flipH="1">
            <a:off x="4847898" y="2904799"/>
            <a:ext cx="867102" cy="65032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>
            <a:off x="2076450" y="2840423"/>
            <a:ext cx="1177162" cy="85527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 flipH="1">
            <a:off x="4695498" y="2800350"/>
            <a:ext cx="1171902" cy="859223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4.5 Prove Triangles Congruent by ASA and AAS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6858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AAS (Angle-Angle-Side Congruence Theorem)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76221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and a non-included side of one triangle are congruent to two angles and a non-included side of another triangle, then the two triangles are congruent</a:t>
            </a:r>
          </a:p>
        </p:txBody>
      </p:sp>
      <p:sp>
        <p:nvSpPr>
          <p:cNvPr id="19" name="Isosceles Triangle 18"/>
          <p:cNvSpPr/>
          <p:nvPr/>
        </p:nvSpPr>
        <p:spPr>
          <a:xfrm>
            <a:off x="914400" y="3257550"/>
            <a:ext cx="2514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flipH="1">
            <a:off x="4495800" y="3257550"/>
            <a:ext cx="2514600" cy="1143000"/>
          </a:xfrm>
          <a:prstGeom prst="triangle">
            <a:avLst>
              <a:gd name="adj" fmla="val 807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2247900" y="4399756"/>
            <a:ext cx="228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533400" y="4069474"/>
            <a:ext cx="867102" cy="650327"/>
          </a:xfrm>
          <a:prstGeom prst="arc">
            <a:avLst>
              <a:gd name="adj1" fmla="val 19785156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flipH="1">
            <a:off x="6477000" y="4057650"/>
            <a:ext cx="867102" cy="650327"/>
          </a:xfrm>
          <a:prstGeom prst="arc">
            <a:avLst>
              <a:gd name="adj1" fmla="val 19666068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91400" y="3314700"/>
            <a:ext cx="1600200" cy="1569660"/>
          </a:xfrm>
          <a:prstGeom prst="rect">
            <a:avLst/>
          </a:prstGeom>
          <a:effectLst>
            <a:outerShdw blurRad="40000" dist="508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side is NOT between the angles!</a:t>
            </a:r>
          </a:p>
        </p:txBody>
      </p:sp>
      <p:sp>
        <p:nvSpPr>
          <p:cNvPr id="36" name="Arc 35"/>
          <p:cNvSpPr/>
          <p:nvPr/>
        </p:nvSpPr>
        <p:spPr>
          <a:xfrm>
            <a:off x="2532996" y="2959976"/>
            <a:ext cx="867102" cy="65032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flipH="1">
            <a:off x="4543098" y="2959976"/>
            <a:ext cx="867102" cy="65032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>
            <a:off x="2404238" y="2857500"/>
            <a:ext cx="1177162" cy="855277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 flipH="1">
            <a:off x="4390698" y="2855527"/>
            <a:ext cx="1171902" cy="859223"/>
          </a:xfrm>
          <a:prstGeom prst="arc">
            <a:avLst>
              <a:gd name="adj1" fmla="val 4540286"/>
              <a:gd name="adj2" fmla="val 877859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523706" y="4399756"/>
            <a:ext cx="228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4.5 Prove Triangles Congruent by ASA and AAS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diagram, what postulate or theorem can you use to prove that </a:t>
            </a:r>
            <a:r>
              <a:rPr lang="el-GR" dirty="0">
                <a:latin typeface="Calibri"/>
              </a:rPr>
              <a:t>Δ</a:t>
            </a:r>
            <a:r>
              <a:rPr lang="en-US" dirty="0">
                <a:latin typeface="Calibri"/>
              </a:rPr>
              <a:t>RST </a:t>
            </a:r>
            <a:r>
              <a:rPr lang="en-US" dirty="0">
                <a:latin typeface="Calibri"/>
                <a:sym typeface="Symbol"/>
              </a:rPr>
              <a:t> </a:t>
            </a:r>
            <a:r>
              <a:rPr lang="el-GR" dirty="0">
                <a:latin typeface="Calibri"/>
                <a:sym typeface="Symbol"/>
              </a:rPr>
              <a:t>Δ</a:t>
            </a:r>
            <a:r>
              <a:rPr lang="en-US" dirty="0">
                <a:latin typeface="Calibri"/>
                <a:sym typeface="Symbol"/>
              </a:rPr>
              <a:t>VUT?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2197198"/>
            <a:ext cx="2466977" cy="174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4.5 Prove Triangles Congruent by ASA and AAS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Flow Proof </a:t>
            </a:r>
          </a:p>
          <a:p>
            <a:pPr lvl="1"/>
            <a:r>
              <a:rPr lang="en-US" sz="2400" dirty="0"/>
              <a:t>Put boxes around statements and draw arrows showing direction of logic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62000" y="2516980"/>
            <a:ext cx="1905000" cy="784622"/>
            <a:chOff x="480" y="1728"/>
            <a:chExt cx="1200" cy="659"/>
          </a:xfrm>
        </p:grpSpPr>
        <p:sp>
          <p:nvSpPr>
            <p:cNvPr id="43013" name="Text Box 5"/>
            <p:cNvSpPr txBox="1">
              <a:spLocks noChangeArrowheads="1"/>
            </p:cNvSpPr>
            <p:nvPr/>
          </p:nvSpPr>
          <p:spPr bwMode="auto">
            <a:xfrm>
              <a:off x="480" y="1728"/>
              <a:ext cx="1200" cy="65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Statement 1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Given</a:t>
              </a:r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480" y="196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62000" y="3374232"/>
            <a:ext cx="1905000" cy="1062038"/>
            <a:chOff x="480" y="1728"/>
            <a:chExt cx="1200" cy="892"/>
          </a:xfrm>
        </p:grpSpPr>
        <p:sp>
          <p:nvSpPr>
            <p:cNvPr id="43017" name="Text Box 9"/>
            <p:cNvSpPr txBox="1">
              <a:spLocks noChangeArrowheads="1"/>
            </p:cNvSpPr>
            <p:nvPr/>
          </p:nvSpPr>
          <p:spPr bwMode="auto">
            <a:xfrm>
              <a:off x="480" y="1728"/>
              <a:ext cx="1200" cy="8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Statement 3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Definition from Picture or given</a:t>
              </a:r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>
              <a:off x="480" y="196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505200" y="3374232"/>
            <a:ext cx="2438400" cy="1062038"/>
            <a:chOff x="480" y="1728"/>
            <a:chExt cx="1200" cy="892"/>
          </a:xfrm>
        </p:grpSpPr>
        <p:sp>
          <p:nvSpPr>
            <p:cNvPr id="43020" name="Text Box 12"/>
            <p:cNvSpPr txBox="1">
              <a:spLocks noChangeArrowheads="1"/>
            </p:cNvSpPr>
            <p:nvPr/>
          </p:nvSpPr>
          <p:spPr bwMode="auto">
            <a:xfrm>
              <a:off x="480" y="1728"/>
              <a:ext cx="1200" cy="8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Statement 4</a:t>
              </a:r>
            </a:p>
            <a:p>
              <a:pPr>
                <a:spcBef>
                  <a:spcPct val="50000"/>
                </a:spcBef>
              </a:pPr>
              <a:r>
                <a:rPr lang="en-US" dirty="0"/>
                <a:t>What the Given Tells us</a:t>
              </a:r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480" y="196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505200" y="2226468"/>
            <a:ext cx="2438400" cy="1062038"/>
            <a:chOff x="480" y="1728"/>
            <a:chExt cx="1200" cy="892"/>
          </a:xfrm>
        </p:grpSpPr>
        <p:sp>
          <p:nvSpPr>
            <p:cNvPr id="43023" name="Text Box 15"/>
            <p:cNvSpPr txBox="1">
              <a:spLocks noChangeArrowheads="1"/>
            </p:cNvSpPr>
            <p:nvPr/>
          </p:nvSpPr>
          <p:spPr bwMode="auto">
            <a:xfrm>
              <a:off x="480" y="1728"/>
              <a:ext cx="1200" cy="8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Statement 2</a:t>
              </a:r>
            </a:p>
            <a:p>
              <a:pPr>
                <a:spcBef>
                  <a:spcPct val="50000"/>
                </a:spcBef>
              </a:pPr>
              <a:r>
                <a:rPr lang="en-US" dirty="0"/>
                <a:t>What the Given Tells us</a:t>
              </a:r>
            </a:p>
          </p:txBody>
        </p:sp>
        <p:sp>
          <p:nvSpPr>
            <p:cNvPr id="43024" name="Line 16"/>
            <p:cNvSpPr>
              <a:spLocks noChangeShapeType="1"/>
            </p:cNvSpPr>
            <p:nvPr/>
          </p:nvSpPr>
          <p:spPr bwMode="auto">
            <a:xfrm>
              <a:off x="480" y="196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934200" y="2714028"/>
            <a:ext cx="1905000" cy="1338263"/>
            <a:chOff x="480" y="1728"/>
            <a:chExt cx="1200" cy="1124"/>
          </a:xfrm>
        </p:grpSpPr>
        <p:sp>
          <p:nvSpPr>
            <p:cNvPr id="43026" name="Text Box 18"/>
            <p:cNvSpPr txBox="1">
              <a:spLocks noChangeArrowheads="1"/>
            </p:cNvSpPr>
            <p:nvPr/>
          </p:nvSpPr>
          <p:spPr bwMode="auto">
            <a:xfrm>
              <a:off x="480" y="1728"/>
              <a:ext cx="1200" cy="11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Statement 5</a:t>
              </a:r>
              <a:endParaRPr lang="en-US" dirty="0"/>
            </a:p>
            <a:p>
              <a:pPr>
                <a:spcBef>
                  <a:spcPct val="50000"/>
                </a:spcBef>
              </a:pPr>
              <a:r>
                <a:rPr lang="en-US" dirty="0"/>
                <a:t>Combine the previous statements</a:t>
              </a:r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480" y="196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28" name="Line 20"/>
          <p:cNvSpPr>
            <a:spLocks noChangeShapeType="1"/>
          </p:cNvSpPr>
          <p:nvPr/>
        </p:nvSpPr>
        <p:spPr bwMode="auto">
          <a:xfrm>
            <a:off x="2819400" y="2859881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9" name="Line 21"/>
          <p:cNvSpPr>
            <a:spLocks noChangeShapeType="1"/>
          </p:cNvSpPr>
          <p:nvPr/>
        </p:nvSpPr>
        <p:spPr bwMode="auto">
          <a:xfrm>
            <a:off x="2743200" y="3602831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6019800" y="2793205"/>
            <a:ext cx="83820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 flipV="1">
            <a:off x="6029324" y="3307555"/>
            <a:ext cx="828675" cy="5238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28" grpId="0" animBg="1"/>
      <p:bldP spid="43029" grpId="0" animBg="1"/>
      <p:bldP spid="43030" grpId="0" animBg="1"/>
      <p:bldP spid="4303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4.5 Prove Triangles Congruent by ASA and AAS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1"/>
                <a:ext cx="8229600" cy="9144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𝐴𝐵</m:t>
                        </m:r>
                      </m:e>
                    </m:bar>
                    <m:r>
                      <a:rPr lang="en-US" b="0" i="1" smtClean="0">
                        <a:latin typeface="Cambria Math"/>
                      </a:rPr>
                      <m:t>⊥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𝐵𝐶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dirty="0" smtClean="0">
                            <a:latin typeface="Cambria Math"/>
                            <a:sym typeface="Symbol"/>
                          </a:rPr>
                          <m:t>𝐷𝐸</m:t>
                        </m:r>
                      </m:e>
                    </m:bar>
                    <m:r>
                      <a:rPr lang="en-US" b="0" i="1" dirty="0" smtClean="0">
                        <a:latin typeface="Cambria Math"/>
                        <a:sym typeface="Symbol"/>
                      </a:rPr>
                      <m:t>⊥</m:t>
                    </m:r>
                    <m:bar>
                      <m:barPr>
                        <m:pos m:val="top"/>
                        <m:ctrlPr>
                          <a:rPr lang="en-US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dirty="0" smtClean="0">
                            <a:latin typeface="Cambria Math"/>
                            <a:sym typeface="Symbol"/>
                          </a:rPr>
                          <m:t>𝐸𝐹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dirty="0" smtClean="0">
                            <a:latin typeface="Cambria Math"/>
                            <a:sym typeface="Symbol"/>
                          </a:rPr>
                          <m:t>𝐴𝐶</m:t>
                        </m:r>
                      </m:e>
                    </m:bar>
                    <m:r>
                      <a:rPr lang="en-US" b="0" i="1" dirty="0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dirty="0" smtClean="0">
                            <a:latin typeface="Cambria Math"/>
                            <a:sym typeface="Symbol"/>
                          </a:rPr>
                          <m:t>𝐷𝐹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, C  F</a:t>
                </a:r>
              </a:p>
              <a:p>
                <a:r>
                  <a:rPr lang="en-US" dirty="0">
                    <a:sym typeface="Symbol"/>
                  </a:rPr>
                  <a:t>Prove: </a:t>
                </a:r>
                <a:r>
                  <a:rPr lang="el-GR" dirty="0">
                    <a:latin typeface="Calibri"/>
                    <a:sym typeface="Symbol"/>
                  </a:rPr>
                  <a:t>Δ</a:t>
                </a:r>
                <a:r>
                  <a:rPr lang="en-US" dirty="0">
                    <a:latin typeface="Calibri"/>
                    <a:sym typeface="Symbol"/>
                  </a:rPr>
                  <a:t>ABC  </a:t>
                </a:r>
                <a:r>
                  <a:rPr lang="el-GR" dirty="0">
                    <a:latin typeface="Calibri"/>
                    <a:sym typeface="Symbol"/>
                  </a:rPr>
                  <a:t>Δ</a:t>
                </a:r>
                <a:r>
                  <a:rPr lang="en-US" dirty="0">
                    <a:latin typeface="Calibri"/>
                    <a:sym typeface="Symbol"/>
                  </a:rPr>
                  <a:t>DEF</a:t>
                </a:r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219200"/>
              </a:xfrm>
              <a:blipFill rotWithShape="1">
                <a:blip r:embed="rId3"/>
                <a:stretch>
                  <a:fillRect l="-1481" t="-3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4800600" y="1528718"/>
            <a:ext cx="2667000" cy="1424032"/>
            <a:chOff x="4800600" y="2038290"/>
            <a:chExt cx="2667000" cy="1898709"/>
          </a:xfrm>
        </p:grpSpPr>
        <p:grpSp>
          <p:nvGrpSpPr>
            <p:cNvPr id="10" name="Group 9"/>
            <p:cNvGrpSpPr/>
            <p:nvPr/>
          </p:nvGrpSpPr>
          <p:grpSpPr>
            <a:xfrm>
              <a:off x="5105400" y="2209800"/>
              <a:ext cx="2362200" cy="1727199"/>
              <a:chOff x="5105400" y="2209800"/>
              <a:chExt cx="2362200" cy="1727199"/>
            </a:xfrm>
          </p:grpSpPr>
          <p:sp>
            <p:nvSpPr>
              <p:cNvPr id="4" name="Right Triangle 3"/>
              <p:cNvSpPr/>
              <p:nvPr/>
            </p:nvSpPr>
            <p:spPr>
              <a:xfrm>
                <a:off x="5105400" y="2209800"/>
                <a:ext cx="1905000" cy="1143000"/>
              </a:xfrm>
              <a:prstGeom prst="rt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Arc 4"/>
              <p:cNvSpPr/>
              <p:nvPr/>
            </p:nvSpPr>
            <p:spPr>
              <a:xfrm>
                <a:off x="6400800" y="2870199"/>
                <a:ext cx="1066800" cy="1066800"/>
              </a:xfrm>
              <a:prstGeom prst="arc">
                <a:avLst>
                  <a:gd name="adj1" fmla="val 10996743"/>
                  <a:gd name="adj2" fmla="val 12629776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5105400" y="3124200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5219700" y="3238500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4800600" y="2038290"/>
              <a:ext cx="4572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53000" y="3257490"/>
              <a:ext cx="4572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81800" y="3257490"/>
              <a:ext cx="4572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858000" y="1528717"/>
            <a:ext cx="2667000" cy="1385933"/>
            <a:chOff x="4800600" y="2082958"/>
            <a:chExt cx="2667000" cy="1847910"/>
          </a:xfrm>
        </p:grpSpPr>
        <p:grpSp>
          <p:nvGrpSpPr>
            <p:cNvPr id="16" name="Group 9"/>
            <p:cNvGrpSpPr/>
            <p:nvPr/>
          </p:nvGrpSpPr>
          <p:grpSpPr>
            <a:xfrm>
              <a:off x="5105400" y="2209800"/>
              <a:ext cx="2362200" cy="1721068"/>
              <a:chOff x="5105400" y="2209800"/>
              <a:chExt cx="2362200" cy="1721068"/>
            </a:xfrm>
          </p:grpSpPr>
          <p:sp>
            <p:nvSpPr>
              <p:cNvPr id="20" name="Right Triangle 19"/>
              <p:cNvSpPr/>
              <p:nvPr/>
            </p:nvSpPr>
            <p:spPr>
              <a:xfrm>
                <a:off x="5105400" y="2209800"/>
                <a:ext cx="1905000" cy="1143000"/>
              </a:xfrm>
              <a:prstGeom prst="rt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Arc 20"/>
              <p:cNvSpPr/>
              <p:nvPr/>
            </p:nvSpPr>
            <p:spPr>
              <a:xfrm>
                <a:off x="6400800" y="2864068"/>
                <a:ext cx="1066800" cy="1066800"/>
              </a:xfrm>
              <a:prstGeom prst="arc">
                <a:avLst>
                  <a:gd name="adj1" fmla="val 10996743"/>
                  <a:gd name="adj2" fmla="val 12629776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5105400" y="3124200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5219700" y="3238500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4800600" y="2082958"/>
              <a:ext cx="4572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53000" y="3257490"/>
              <a:ext cx="4572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781800" y="3257490"/>
              <a:ext cx="4572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F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1000" y="2057400"/>
            <a:ext cx="1219200" cy="737419"/>
            <a:chOff x="381000" y="2743200"/>
            <a:chExt cx="1219200" cy="9832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381000" y="2743200"/>
                  <a:ext cx="1219200" cy="535960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e>
                      </m:bar>
                      <m:r>
                        <a:rPr lang="en-US" b="0" i="1" smtClean="0">
                          <a:latin typeface="Cambria Math"/>
                        </a:rPr>
                        <m:t>⊥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e>
                      </m:bar>
                    </m:oMath>
                  </a14:m>
                  <a:r>
                    <a:rPr lang="en-US" sz="2000" dirty="0"/>
                    <a:t> </a:t>
                  </a: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2743200"/>
                  <a:ext cx="1219200" cy="48236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381000" y="3192946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Given</a:t>
              </a:r>
              <a:endParaRPr lang="en-US" sz="24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81000" y="2857500"/>
            <a:ext cx="1219200" cy="713561"/>
            <a:chOff x="381000" y="3581400"/>
            <a:chExt cx="1219200" cy="9514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381000" y="3581400"/>
                  <a:ext cx="1219200" cy="533480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i="1" dirty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barPr>
                          <m:e>
                            <m:r>
                              <a:rPr lang="en-US" i="1" dirty="0">
                                <a:latin typeface="Cambria Math"/>
                                <a:sym typeface="Symbol"/>
                              </a:rPr>
                              <m:t>𝐷𝐸</m:t>
                            </m:r>
                          </m:e>
                        </m:bar>
                        <m:r>
                          <a:rPr lang="en-US" i="1" dirty="0">
                            <a:latin typeface="Cambria Math"/>
                            <a:sym typeface="Symbol"/>
                          </a:rPr>
                          <m:t>⊥</m:t>
                        </m:r>
                        <m:bar>
                          <m:barPr>
                            <m:pos m:val="top"/>
                            <m:ctrlPr>
                              <a:rPr lang="en-US" i="1" dirty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barPr>
                          <m:e>
                            <m:r>
                              <a:rPr lang="en-US" i="1" dirty="0">
                                <a:latin typeface="Cambria Math"/>
                                <a:sym typeface="Symbol"/>
                              </a:rPr>
                              <m:t>𝐸𝐹</m:t>
                            </m:r>
                          </m:e>
                        </m:ba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3581400"/>
                  <a:ext cx="1219200" cy="4801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TextBox 38"/>
            <p:cNvSpPr txBox="1"/>
            <p:nvPr/>
          </p:nvSpPr>
          <p:spPr>
            <a:xfrm>
              <a:off x="381000" y="3999335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Given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81000" y="3657600"/>
            <a:ext cx="1219200" cy="761883"/>
            <a:chOff x="381000" y="4419600"/>
            <a:chExt cx="1219200" cy="10158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81000" y="4419600"/>
                  <a:ext cx="1219200" cy="535960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i="1" dirty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barPr>
                          <m:e>
                            <m:r>
                              <a:rPr lang="en-US" i="1" dirty="0">
                                <a:latin typeface="Cambria Math"/>
                                <a:sym typeface="Symbol"/>
                              </a:rPr>
                              <m:t>𝐴𝐶</m:t>
                            </m:r>
                          </m:e>
                        </m:bar>
                        <m:r>
                          <a:rPr lang="en-US" i="1" dirty="0">
                            <a:latin typeface="Cambria Math"/>
                            <a:sym typeface="Symbol"/>
                          </a:rPr>
                          <m:t>≅</m:t>
                        </m:r>
                        <m:bar>
                          <m:barPr>
                            <m:pos m:val="top"/>
                            <m:ctrlPr>
                              <a:rPr lang="en-US" i="1" dirty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barPr>
                          <m:e>
                            <m:r>
                              <a:rPr lang="en-US" i="1" dirty="0">
                                <a:latin typeface="Cambria Math"/>
                                <a:sym typeface="Symbol"/>
                              </a:rPr>
                              <m:t>𝐷𝐹</m:t>
                            </m:r>
                          </m:e>
                        </m:ba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4419600"/>
                  <a:ext cx="1219200" cy="48236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TextBox 39"/>
            <p:cNvSpPr txBox="1"/>
            <p:nvPr/>
          </p:nvSpPr>
          <p:spPr>
            <a:xfrm>
              <a:off x="381000" y="4901964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Given</a:t>
              </a:r>
              <a:endParaRPr lang="en-US" sz="2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81000" y="4457699"/>
            <a:ext cx="1371600" cy="725320"/>
            <a:chOff x="381000" y="5257800"/>
            <a:chExt cx="1371600" cy="967093"/>
          </a:xfrm>
        </p:grpSpPr>
        <p:sp>
          <p:nvSpPr>
            <p:cNvPr id="37" name="TextBox 36"/>
            <p:cNvSpPr txBox="1"/>
            <p:nvPr/>
          </p:nvSpPr>
          <p:spPr>
            <a:xfrm>
              <a:off x="381000" y="5257800"/>
              <a:ext cx="1371600" cy="5334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C  F</a:t>
              </a:r>
              <a:endParaRPr lang="en-US" sz="2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1000" y="5691413"/>
              <a:ext cx="13716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Given</a:t>
              </a:r>
              <a:endParaRPr lang="en-US" sz="24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209801" y="2057400"/>
            <a:ext cx="1533525" cy="736926"/>
            <a:chOff x="381000" y="2743201"/>
            <a:chExt cx="1226820" cy="982569"/>
          </a:xfrm>
        </p:grpSpPr>
        <p:sp>
          <p:nvSpPr>
            <p:cNvPr id="47" name="TextBox 46"/>
            <p:cNvSpPr txBox="1"/>
            <p:nvPr/>
          </p:nvSpPr>
          <p:spPr>
            <a:xfrm>
              <a:off x="381000" y="2743201"/>
              <a:ext cx="1219200" cy="53348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B is </a:t>
              </a:r>
              <a:r>
                <a:rPr lang="en-US" sz="2000" dirty="0" err="1">
                  <a:sym typeface="Symbol"/>
                </a:rPr>
                <a:t>rt</a:t>
              </a:r>
              <a:r>
                <a:rPr lang="en-US" sz="2000" dirty="0">
                  <a:sym typeface="Symbol"/>
                </a:rPr>
                <a:t> </a:t>
              </a:r>
              <a:endParaRPr lang="en-US" sz="2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8620" y="3192289"/>
              <a:ext cx="1219200" cy="53348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Def </a:t>
              </a:r>
              <a:r>
                <a:rPr lang="en-US" sz="2000" dirty="0">
                  <a:sym typeface="Symbol"/>
                </a:rPr>
                <a:t> lines</a:t>
              </a:r>
              <a:endParaRPr lang="en-US" sz="20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209801" y="2857500"/>
            <a:ext cx="1533525" cy="715925"/>
            <a:chOff x="381000" y="2743201"/>
            <a:chExt cx="1226820" cy="954567"/>
          </a:xfrm>
        </p:grpSpPr>
        <p:sp>
          <p:nvSpPr>
            <p:cNvPr id="53" name="TextBox 52"/>
            <p:cNvSpPr txBox="1"/>
            <p:nvPr/>
          </p:nvSpPr>
          <p:spPr>
            <a:xfrm>
              <a:off x="381000" y="2743201"/>
              <a:ext cx="1219200" cy="5334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E is </a:t>
              </a:r>
              <a:r>
                <a:rPr lang="en-US" sz="2000" dirty="0" err="1">
                  <a:sym typeface="Symbol"/>
                </a:rPr>
                <a:t>rt</a:t>
              </a:r>
              <a:r>
                <a:rPr lang="en-US" sz="2000" dirty="0">
                  <a:sym typeface="Symbol"/>
                </a:rPr>
                <a:t> </a:t>
              </a:r>
              <a:endParaRPr lang="en-US" sz="2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8620" y="3164288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Def </a:t>
              </a:r>
              <a:r>
                <a:rPr lang="en-US" sz="2000" dirty="0">
                  <a:sym typeface="Symbol"/>
                </a:rPr>
                <a:t> lines</a:t>
              </a:r>
              <a:endParaRPr lang="en-US" sz="20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267200" y="2857501"/>
            <a:ext cx="1676400" cy="715925"/>
            <a:chOff x="381000" y="2743200"/>
            <a:chExt cx="1219200" cy="954566"/>
          </a:xfrm>
        </p:grpSpPr>
        <p:sp>
          <p:nvSpPr>
            <p:cNvPr id="56" name="TextBox 55"/>
            <p:cNvSpPr txBox="1"/>
            <p:nvPr/>
          </p:nvSpPr>
          <p:spPr>
            <a:xfrm>
              <a:off x="381000" y="2743200"/>
              <a:ext cx="1219200" cy="5334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B  E</a:t>
              </a:r>
              <a:endParaRPr lang="en-US" sz="2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81000" y="3164286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err="1"/>
                <a:t>Rt</a:t>
              </a:r>
              <a:r>
                <a:rPr lang="en-US" sz="2000" dirty="0"/>
                <a:t> </a:t>
              </a:r>
              <a:r>
                <a:rPr lang="en-US" sz="2000" dirty="0">
                  <a:sym typeface="Symbol"/>
                </a:rPr>
                <a:t>s are  </a:t>
              </a:r>
              <a:r>
                <a:rPr lang="en-US" sz="2000" dirty="0"/>
                <a:t> 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705600" y="3429000"/>
            <a:ext cx="1828800" cy="719277"/>
            <a:chOff x="381000" y="2743201"/>
            <a:chExt cx="1219200" cy="959037"/>
          </a:xfrm>
        </p:grpSpPr>
        <p:sp>
          <p:nvSpPr>
            <p:cNvPr id="59" name="TextBox 58"/>
            <p:cNvSpPr txBox="1"/>
            <p:nvPr/>
          </p:nvSpPr>
          <p:spPr>
            <a:xfrm>
              <a:off x="381000" y="2743201"/>
              <a:ext cx="1219200" cy="53348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l-GR" sz="2000" dirty="0">
                  <a:sym typeface="Symbol"/>
                </a:rPr>
                <a:t>Δ</a:t>
              </a:r>
              <a:r>
                <a:rPr lang="en-US" sz="2000" dirty="0">
                  <a:sym typeface="Symbol"/>
                </a:rPr>
                <a:t>ABC  </a:t>
              </a:r>
              <a:r>
                <a:rPr lang="el-GR" sz="2000" dirty="0">
                  <a:sym typeface="Symbol"/>
                </a:rPr>
                <a:t>Δ</a:t>
              </a:r>
              <a:r>
                <a:rPr lang="en-US" sz="2000" dirty="0">
                  <a:sym typeface="Symbol"/>
                </a:rPr>
                <a:t>DEF</a:t>
              </a:r>
              <a:endParaRPr lang="en-US" sz="2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81000" y="3168757"/>
              <a:ext cx="1219200" cy="53348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AAS</a:t>
              </a:r>
            </a:p>
          </p:txBody>
        </p:sp>
      </p:grpSp>
      <p:cxnSp>
        <p:nvCxnSpPr>
          <p:cNvPr id="62" name="Straight Arrow Connector 61"/>
          <p:cNvCxnSpPr>
            <a:stCxn id="34" idx="3"/>
            <a:endCxn id="47" idx="1"/>
          </p:cNvCxnSpPr>
          <p:nvPr/>
        </p:nvCxnSpPr>
        <p:spPr>
          <a:xfrm flipV="1">
            <a:off x="1600200" y="2257455"/>
            <a:ext cx="609601" cy="9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5" idx="3"/>
            <a:endCxn id="53" idx="1"/>
          </p:cNvCxnSpPr>
          <p:nvPr/>
        </p:nvCxnSpPr>
        <p:spPr>
          <a:xfrm>
            <a:off x="1600200" y="3057555"/>
            <a:ext cx="6096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6" idx="3"/>
            <a:endCxn id="59" idx="1"/>
          </p:cNvCxnSpPr>
          <p:nvPr/>
        </p:nvCxnSpPr>
        <p:spPr>
          <a:xfrm flipV="1">
            <a:off x="1600200" y="3629055"/>
            <a:ext cx="5105400" cy="2295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7" idx="3"/>
            <a:endCxn id="59" idx="1"/>
          </p:cNvCxnSpPr>
          <p:nvPr/>
        </p:nvCxnSpPr>
        <p:spPr>
          <a:xfrm flipV="1">
            <a:off x="1752600" y="3629055"/>
            <a:ext cx="4953000" cy="10286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3" idx="3"/>
            <a:endCxn id="56" idx="1"/>
          </p:cNvCxnSpPr>
          <p:nvPr/>
        </p:nvCxnSpPr>
        <p:spPr>
          <a:xfrm>
            <a:off x="3733801" y="3057555"/>
            <a:ext cx="533399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7" idx="3"/>
            <a:endCxn id="56" idx="1"/>
          </p:cNvCxnSpPr>
          <p:nvPr/>
        </p:nvCxnSpPr>
        <p:spPr>
          <a:xfrm>
            <a:off x="3733801" y="2257455"/>
            <a:ext cx="533399" cy="8001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56" idx="3"/>
            <a:endCxn id="59" idx="1"/>
          </p:cNvCxnSpPr>
          <p:nvPr/>
        </p:nvCxnSpPr>
        <p:spPr>
          <a:xfrm>
            <a:off x="5943600" y="3057556"/>
            <a:ext cx="762000" cy="5714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4.5 Prove Triangles Congruent by ASA and AAS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1"/>
                <a:ext cx="8229600" cy="9144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Given: </a:t>
                </a:r>
                <a:r>
                  <a:rPr lang="en-US" dirty="0">
                    <a:sym typeface="Symbol"/>
                  </a:rPr>
                  <a:t>CBF  CDF,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𝐵𝐹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𝐹𝐷</m:t>
                        </m:r>
                      </m:e>
                    </m:bar>
                  </m:oMath>
                </a14:m>
                <a:r>
                  <a:rPr lang="en-US" dirty="0">
                    <a:sym typeface="Symbol"/>
                  </a:rPr>
                  <a:t> </a:t>
                </a:r>
              </a:p>
              <a:p>
                <a:r>
                  <a:rPr lang="en-US" dirty="0">
                    <a:sym typeface="Symbol"/>
                  </a:rPr>
                  <a:t>Prove: </a:t>
                </a:r>
                <a:r>
                  <a:rPr lang="el-GR" dirty="0">
                    <a:latin typeface="Calibri"/>
                    <a:sym typeface="Symbol"/>
                  </a:rPr>
                  <a:t>Δ</a:t>
                </a:r>
                <a:r>
                  <a:rPr lang="en-US" dirty="0">
                    <a:latin typeface="Calibri"/>
                    <a:sym typeface="Symbol"/>
                  </a:rPr>
                  <a:t>ABF  </a:t>
                </a:r>
                <a:r>
                  <a:rPr lang="el-GR" dirty="0">
                    <a:latin typeface="Calibri"/>
                    <a:sym typeface="Symbol"/>
                  </a:rPr>
                  <a:t>Δ</a:t>
                </a:r>
                <a:r>
                  <a:rPr lang="en-US" dirty="0">
                    <a:latin typeface="Calibri"/>
                    <a:sym typeface="Symbol"/>
                  </a:rPr>
                  <a:t>EDF</a:t>
                </a:r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219200"/>
              </a:xfrm>
              <a:blipFill rotWithShape="1">
                <a:blip r:embed="rId3"/>
                <a:stretch>
                  <a:fillRect l="-1630" t="-3000" b="-16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41"/>
          <p:cNvGrpSpPr/>
          <p:nvPr/>
        </p:nvGrpSpPr>
        <p:grpSpPr>
          <a:xfrm>
            <a:off x="381000" y="4400550"/>
            <a:ext cx="1219200" cy="737910"/>
            <a:chOff x="381000" y="2743200"/>
            <a:chExt cx="1219200" cy="983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381000" y="2743200"/>
                  <a:ext cx="1219200" cy="533480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ar>
                          <m:barPr>
                            <m:pos m:val="top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barPr>
                          <m:e>
                            <m:r>
                              <a:rPr lang="en-US" i="1">
                                <a:latin typeface="Cambria Math"/>
                                <a:sym typeface="Symbol"/>
                              </a:rPr>
                              <m:t>𝐵𝐹</m:t>
                            </m:r>
                          </m:e>
                        </m:bar>
                        <m:r>
                          <a:rPr lang="en-US" i="1">
                            <a:latin typeface="Cambria Math"/>
                            <a:sym typeface="Symbol"/>
                          </a:rPr>
                          <m:t>≅</m:t>
                        </m:r>
                        <m:bar>
                          <m:barPr>
                            <m:pos m:val="top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barPr>
                          <m:e>
                            <m:r>
                              <a:rPr lang="en-US" i="1">
                                <a:latin typeface="Cambria Math"/>
                                <a:sym typeface="Symbol"/>
                              </a:rPr>
                              <m:t>𝐹𝐷</m:t>
                            </m:r>
                          </m:e>
                        </m:ba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2743200"/>
                  <a:ext cx="1219200" cy="4801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381000" y="3193600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Given</a:t>
              </a:r>
            </a:p>
          </p:txBody>
        </p:sp>
      </p:grpSp>
      <p:grpSp>
        <p:nvGrpSpPr>
          <p:cNvPr id="16" name="Group 42"/>
          <p:cNvGrpSpPr/>
          <p:nvPr/>
        </p:nvGrpSpPr>
        <p:grpSpPr>
          <a:xfrm>
            <a:off x="381000" y="2000251"/>
            <a:ext cx="2057400" cy="724524"/>
            <a:chOff x="381000" y="3581401"/>
            <a:chExt cx="1219200" cy="966032"/>
          </a:xfrm>
        </p:grpSpPr>
        <p:sp>
          <p:nvSpPr>
            <p:cNvPr id="35" name="TextBox 34"/>
            <p:cNvSpPr txBox="1"/>
            <p:nvPr/>
          </p:nvSpPr>
          <p:spPr>
            <a:xfrm>
              <a:off x="381000" y="3581401"/>
              <a:ext cx="1219200" cy="5334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CBF  CDF</a:t>
              </a:r>
              <a:endParaRPr lang="en-US" sz="2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1000" y="4013953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Given</a:t>
              </a:r>
            </a:p>
          </p:txBody>
        </p:sp>
      </p:grpSp>
      <p:grpSp>
        <p:nvGrpSpPr>
          <p:cNvPr id="24" name="Group 43"/>
          <p:cNvGrpSpPr/>
          <p:nvPr/>
        </p:nvGrpSpPr>
        <p:grpSpPr>
          <a:xfrm>
            <a:off x="381000" y="2800347"/>
            <a:ext cx="2514600" cy="736311"/>
            <a:chOff x="381000" y="4419600"/>
            <a:chExt cx="1219200" cy="981749"/>
          </a:xfrm>
        </p:grpSpPr>
        <p:sp>
          <p:nvSpPr>
            <p:cNvPr id="36" name="TextBox 35"/>
            <p:cNvSpPr txBox="1"/>
            <p:nvPr/>
          </p:nvSpPr>
          <p:spPr>
            <a:xfrm>
              <a:off x="381000" y="4419600"/>
              <a:ext cx="1219200" cy="53348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CBF, ABF supp</a:t>
              </a:r>
              <a:endParaRPr lang="en-US" sz="2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1000" y="4867868"/>
              <a:ext cx="1219200" cy="53348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Linear Pair Post.</a:t>
              </a:r>
            </a:p>
          </p:txBody>
        </p:sp>
      </p:grpSp>
      <p:grpSp>
        <p:nvGrpSpPr>
          <p:cNvPr id="33" name="Group 51"/>
          <p:cNvGrpSpPr/>
          <p:nvPr/>
        </p:nvGrpSpPr>
        <p:grpSpPr>
          <a:xfrm>
            <a:off x="3962400" y="2857502"/>
            <a:ext cx="2133600" cy="710640"/>
            <a:chOff x="381000" y="2743202"/>
            <a:chExt cx="1219200" cy="947520"/>
          </a:xfrm>
        </p:grpSpPr>
        <p:sp>
          <p:nvSpPr>
            <p:cNvPr id="53" name="TextBox 52"/>
            <p:cNvSpPr txBox="1"/>
            <p:nvPr/>
          </p:nvSpPr>
          <p:spPr>
            <a:xfrm>
              <a:off x="381000" y="2743202"/>
              <a:ext cx="1219200" cy="5334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ABF  EDF</a:t>
              </a:r>
              <a:endParaRPr lang="en-US" sz="2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1000" y="3157242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 Supp. </a:t>
              </a:r>
              <a:r>
                <a:rPr lang="en-US" sz="2000" dirty="0" err="1">
                  <a:sym typeface="Symbol"/>
                </a:rPr>
                <a:t>Thm</a:t>
              </a:r>
              <a:r>
                <a:rPr lang="en-US" sz="2000" dirty="0">
                  <a:sym typeface="Symbol"/>
                </a:rPr>
                <a:t>.</a:t>
              </a:r>
              <a:endParaRPr lang="en-US" sz="2000" dirty="0"/>
            </a:p>
          </p:txBody>
        </p:sp>
      </p:grpSp>
      <p:grpSp>
        <p:nvGrpSpPr>
          <p:cNvPr id="43" name="Group 57"/>
          <p:cNvGrpSpPr/>
          <p:nvPr/>
        </p:nvGrpSpPr>
        <p:grpSpPr>
          <a:xfrm>
            <a:off x="6705600" y="3429000"/>
            <a:ext cx="1828800" cy="726909"/>
            <a:chOff x="381000" y="2743201"/>
            <a:chExt cx="1219200" cy="969213"/>
          </a:xfrm>
        </p:grpSpPr>
        <p:sp>
          <p:nvSpPr>
            <p:cNvPr id="59" name="TextBox 58"/>
            <p:cNvSpPr txBox="1"/>
            <p:nvPr/>
          </p:nvSpPr>
          <p:spPr>
            <a:xfrm>
              <a:off x="381000" y="2743201"/>
              <a:ext cx="1219200" cy="53348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l-GR" sz="2000" dirty="0">
                  <a:sym typeface="Symbol"/>
                </a:rPr>
                <a:t>Δ</a:t>
              </a:r>
              <a:r>
                <a:rPr lang="en-US" sz="2000" dirty="0">
                  <a:sym typeface="Symbol"/>
                </a:rPr>
                <a:t>ABF  </a:t>
              </a:r>
              <a:r>
                <a:rPr lang="el-GR" sz="2000" dirty="0">
                  <a:sym typeface="Symbol"/>
                </a:rPr>
                <a:t>Δ</a:t>
              </a:r>
              <a:r>
                <a:rPr lang="en-US" sz="2000" dirty="0">
                  <a:sym typeface="Symbol"/>
                </a:rPr>
                <a:t>EDF</a:t>
              </a:r>
              <a:endParaRPr lang="en-US" sz="2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81000" y="3178933"/>
              <a:ext cx="1219200" cy="53348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ASA</a:t>
              </a:r>
            </a:p>
          </p:txBody>
        </p:sp>
      </p:grpSp>
      <p:cxnSp>
        <p:nvCxnSpPr>
          <p:cNvPr id="62" name="Straight Arrow Connector 61"/>
          <p:cNvCxnSpPr>
            <a:stCxn id="53" idx="3"/>
            <a:endCxn id="59" idx="1"/>
          </p:cNvCxnSpPr>
          <p:nvPr/>
        </p:nvCxnSpPr>
        <p:spPr>
          <a:xfrm>
            <a:off x="6096000" y="3057557"/>
            <a:ext cx="609600" cy="5714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5" idx="3"/>
            <a:endCxn id="53" idx="1"/>
          </p:cNvCxnSpPr>
          <p:nvPr/>
        </p:nvCxnSpPr>
        <p:spPr>
          <a:xfrm>
            <a:off x="2438400" y="2200306"/>
            <a:ext cx="1524000" cy="8572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6" idx="3"/>
            <a:endCxn id="53" idx="1"/>
          </p:cNvCxnSpPr>
          <p:nvPr/>
        </p:nvCxnSpPr>
        <p:spPr>
          <a:xfrm>
            <a:off x="2895600" y="3000402"/>
            <a:ext cx="1066800" cy="571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03" idx="3"/>
            <a:endCxn id="59" idx="1"/>
          </p:cNvCxnSpPr>
          <p:nvPr/>
        </p:nvCxnSpPr>
        <p:spPr>
          <a:xfrm flipV="1">
            <a:off x="5638800" y="3629055"/>
            <a:ext cx="1066800" cy="9715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34" idx="3"/>
            <a:endCxn id="59" idx="1"/>
          </p:cNvCxnSpPr>
          <p:nvPr/>
        </p:nvCxnSpPr>
        <p:spPr>
          <a:xfrm flipV="1">
            <a:off x="1600200" y="3629055"/>
            <a:ext cx="5105400" cy="9715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5851634" y="1028700"/>
            <a:ext cx="3292366" cy="1890415"/>
            <a:chOff x="5851634" y="1371600"/>
            <a:chExt cx="3292366" cy="2520552"/>
          </a:xfrm>
        </p:grpSpPr>
        <p:grpSp>
          <p:nvGrpSpPr>
            <p:cNvPr id="75" name="Group 74"/>
            <p:cNvGrpSpPr/>
            <p:nvPr/>
          </p:nvGrpSpPr>
          <p:grpSpPr>
            <a:xfrm>
              <a:off x="6019800" y="1676400"/>
              <a:ext cx="2895600" cy="2057400"/>
              <a:chOff x="6019800" y="1676400"/>
              <a:chExt cx="2895600" cy="20574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7162800" y="1981200"/>
                <a:ext cx="2057400" cy="1447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5715000" y="1981200"/>
                <a:ext cx="2057400" cy="1447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6019800" y="2514600"/>
                <a:ext cx="2057400" cy="1219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flipH="1" flipV="1">
                <a:off x="6858000" y="2514600"/>
                <a:ext cx="2057400" cy="1219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TextBox 76"/>
            <p:cNvSpPr txBox="1"/>
            <p:nvPr/>
          </p:nvSpPr>
          <p:spPr>
            <a:xfrm>
              <a:off x="7162800" y="1371600"/>
              <a:ext cx="381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315200" y="2819400"/>
              <a:ext cx="381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763000" y="3276599"/>
              <a:ext cx="381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E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019396" y="2209800"/>
              <a:ext cx="381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597868" y="2194034"/>
              <a:ext cx="381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851634" y="3200400"/>
              <a:ext cx="381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</p:grpSp>
      <p:cxnSp>
        <p:nvCxnSpPr>
          <p:cNvPr id="85" name="Straight Connector 84"/>
          <p:cNvCxnSpPr/>
          <p:nvPr/>
        </p:nvCxnSpPr>
        <p:spPr>
          <a:xfrm rot="5400000">
            <a:off x="7077075" y="1952625"/>
            <a:ext cx="17145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H="1">
            <a:off x="7686675" y="1952625"/>
            <a:ext cx="17145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Arc 87"/>
          <p:cNvSpPr/>
          <p:nvPr/>
        </p:nvSpPr>
        <p:spPr>
          <a:xfrm>
            <a:off x="6629400" y="1714500"/>
            <a:ext cx="457200" cy="342900"/>
          </a:xfrm>
          <a:prstGeom prst="arc">
            <a:avLst>
              <a:gd name="adj1" fmla="val 18457159"/>
              <a:gd name="adj2" fmla="val 211305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Arc 88"/>
          <p:cNvSpPr/>
          <p:nvPr/>
        </p:nvSpPr>
        <p:spPr>
          <a:xfrm flipH="1">
            <a:off x="7848600" y="1714500"/>
            <a:ext cx="457200" cy="342900"/>
          </a:xfrm>
          <a:prstGeom prst="arc">
            <a:avLst>
              <a:gd name="adj1" fmla="val 18457159"/>
              <a:gd name="adj2" fmla="val 211305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43"/>
          <p:cNvGrpSpPr/>
          <p:nvPr/>
        </p:nvGrpSpPr>
        <p:grpSpPr>
          <a:xfrm>
            <a:off x="381000" y="3600447"/>
            <a:ext cx="2514600" cy="736005"/>
            <a:chOff x="381000" y="4419600"/>
            <a:chExt cx="1219200" cy="981341"/>
          </a:xfrm>
        </p:grpSpPr>
        <p:sp>
          <p:nvSpPr>
            <p:cNvPr id="92" name="TextBox 91"/>
            <p:cNvSpPr txBox="1"/>
            <p:nvPr/>
          </p:nvSpPr>
          <p:spPr>
            <a:xfrm>
              <a:off x="381000" y="4419600"/>
              <a:ext cx="1219200" cy="53348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CDF, EDF supp</a:t>
              </a:r>
              <a:endParaRPr lang="en-US" sz="2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81000" y="4867460"/>
              <a:ext cx="1219200" cy="53348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Linear Pair Post.</a:t>
              </a:r>
            </a:p>
          </p:txBody>
        </p:sp>
      </p:grpSp>
      <p:cxnSp>
        <p:nvCxnSpPr>
          <p:cNvPr id="95" name="Straight Arrow Connector 94"/>
          <p:cNvCxnSpPr>
            <a:stCxn id="92" idx="3"/>
            <a:endCxn id="53" idx="1"/>
          </p:cNvCxnSpPr>
          <p:nvPr/>
        </p:nvCxnSpPr>
        <p:spPr>
          <a:xfrm flipV="1">
            <a:off x="2895600" y="3057557"/>
            <a:ext cx="1066800" cy="7429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02" name="Group 42"/>
          <p:cNvGrpSpPr/>
          <p:nvPr/>
        </p:nvGrpSpPr>
        <p:grpSpPr>
          <a:xfrm>
            <a:off x="3581400" y="4400550"/>
            <a:ext cx="2057400" cy="737910"/>
            <a:chOff x="381000" y="3581401"/>
            <a:chExt cx="1219200" cy="983880"/>
          </a:xfrm>
        </p:grpSpPr>
        <p:sp>
          <p:nvSpPr>
            <p:cNvPr id="103" name="TextBox 102"/>
            <p:cNvSpPr txBox="1"/>
            <p:nvPr/>
          </p:nvSpPr>
          <p:spPr>
            <a:xfrm>
              <a:off x="381000" y="3581401"/>
              <a:ext cx="1219200" cy="5334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BFA  DFE</a:t>
              </a:r>
              <a:endParaRPr lang="en-US" sz="2000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81000" y="4031801"/>
              <a:ext cx="1219200" cy="53348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/>
                <a:t>Vert. </a:t>
              </a:r>
              <a:r>
                <a:rPr lang="en-US" sz="2000" dirty="0">
                  <a:sym typeface="Symbol"/>
                </a:rPr>
                <a:t>s </a:t>
              </a:r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2904605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Acute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3 acute angles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1800" y="2628902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Right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1 right angle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1143000"/>
            <a:ext cx="2819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Equiangular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All congruent angles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1143000"/>
            <a:ext cx="4191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Classify Triangles by Angles</a:t>
            </a:r>
          </a:p>
        </p:txBody>
      </p:sp>
      <p:sp>
        <p:nvSpPr>
          <p:cNvPr id="18" name="Isosceles Triangle 17"/>
          <p:cNvSpPr/>
          <p:nvPr/>
        </p:nvSpPr>
        <p:spPr>
          <a:xfrm>
            <a:off x="685800" y="1714500"/>
            <a:ext cx="1676400" cy="1200150"/>
          </a:xfrm>
          <a:prstGeom prst="triangle">
            <a:avLst>
              <a:gd name="adj" fmla="val 2712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124200" y="1771650"/>
            <a:ext cx="1981200" cy="800696"/>
            <a:chOff x="3124200" y="2362200"/>
            <a:chExt cx="1981200" cy="1067594"/>
          </a:xfrm>
        </p:grpSpPr>
        <p:sp>
          <p:nvSpPr>
            <p:cNvPr id="19" name="Right Triangle 18"/>
            <p:cNvSpPr/>
            <p:nvPr/>
          </p:nvSpPr>
          <p:spPr>
            <a:xfrm>
              <a:off x="3124200" y="2362200"/>
              <a:ext cx="1981200" cy="1066800"/>
            </a:xfrm>
            <a:prstGeom prst="rt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124200" y="3124200"/>
              <a:ext cx="3048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3276600" y="3276600"/>
              <a:ext cx="3048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215314" y="3847714"/>
            <a:ext cx="3200400" cy="744141"/>
            <a:chOff x="1981200" y="5181600"/>
            <a:chExt cx="2895600" cy="763588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81200" y="5181600"/>
              <a:ext cx="1371600" cy="7620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352800" y="5943600"/>
              <a:ext cx="1524000" cy="1588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981200" y="5181600"/>
              <a:ext cx="2895600" cy="7620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457200" y="4114802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Obtuse Triangle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1 obtuse angle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410200" y="2286000"/>
            <a:ext cx="2971800" cy="2424267"/>
            <a:chOff x="5257800" y="3048000"/>
            <a:chExt cx="3581400" cy="3232356"/>
          </a:xfrm>
        </p:grpSpPr>
        <p:sp>
          <p:nvSpPr>
            <p:cNvPr id="6" name="Isosceles Triangle 5"/>
            <p:cNvSpPr/>
            <p:nvPr/>
          </p:nvSpPr>
          <p:spPr>
            <a:xfrm>
              <a:off x="5715000" y="3505200"/>
              <a:ext cx="2651760" cy="2286000"/>
            </a:xfrm>
            <a:prstGeom prst="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Arc 33"/>
            <p:cNvSpPr/>
            <p:nvPr/>
          </p:nvSpPr>
          <p:spPr>
            <a:xfrm>
              <a:off x="5257800" y="5289756"/>
              <a:ext cx="990600" cy="990600"/>
            </a:xfrm>
            <a:prstGeom prst="arc">
              <a:avLst>
                <a:gd name="adj1" fmla="val 17861387"/>
                <a:gd name="adj2" fmla="val 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c 34"/>
            <p:cNvSpPr/>
            <p:nvPr/>
          </p:nvSpPr>
          <p:spPr>
            <a:xfrm>
              <a:off x="7848600" y="5287296"/>
              <a:ext cx="990600" cy="990600"/>
            </a:xfrm>
            <a:prstGeom prst="arc">
              <a:avLst>
                <a:gd name="adj1" fmla="val 10647911"/>
                <a:gd name="adj2" fmla="val 14357163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c 35"/>
            <p:cNvSpPr/>
            <p:nvPr/>
          </p:nvSpPr>
          <p:spPr>
            <a:xfrm>
              <a:off x="6553200" y="3048000"/>
              <a:ext cx="990600" cy="990600"/>
            </a:xfrm>
            <a:prstGeom prst="arc">
              <a:avLst>
                <a:gd name="adj1" fmla="val 3637088"/>
                <a:gd name="adj2" fmla="val 754328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 animBg="1"/>
      <p:bldP spid="3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4.5 Prove Triangles Congruent by ASA and AAS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252 #2-20 even, 26, 28, 32-42 even = 18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4.5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4.5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7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 Use Congruent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By the definition of congruent triangles, we know that the corresponding parts have to be congruent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581439"/>
            <a:ext cx="1981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CPCTC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043104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Corresponding Parts of Congruent Triangles are Congruent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3504769"/>
            <a:ext cx="77724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Your book just calls this “definition of congruent triangles”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 Use Congruent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show that parts of triangles are congruent</a:t>
            </a:r>
          </a:p>
          <a:p>
            <a:pPr lvl="1"/>
            <a:r>
              <a:rPr lang="en-US" dirty="0"/>
              <a:t>First show that the triangles are congruent using</a:t>
            </a:r>
          </a:p>
          <a:p>
            <a:pPr lvl="2"/>
            <a:r>
              <a:rPr lang="en-US" dirty="0"/>
              <a:t>SSS, SAS, ASA, AAS, HL</a:t>
            </a:r>
          </a:p>
          <a:p>
            <a:pPr lvl="1"/>
            <a:r>
              <a:rPr lang="en-US" dirty="0"/>
              <a:t>Second say that </a:t>
            </a:r>
            <a:r>
              <a:rPr lang="en-US"/>
              <a:t>the corresponding parts </a:t>
            </a:r>
            <a:r>
              <a:rPr lang="en-US" dirty="0"/>
              <a:t>are congruent using</a:t>
            </a:r>
          </a:p>
          <a:p>
            <a:pPr lvl="2"/>
            <a:r>
              <a:rPr lang="en-US" dirty="0"/>
              <a:t>CPCTC or “def </a:t>
            </a:r>
            <a:r>
              <a:rPr lang="en-US" dirty="0">
                <a:sym typeface="Symbol"/>
              </a:rPr>
              <a:t> </a:t>
            </a:r>
            <a:r>
              <a:rPr lang="el-GR" dirty="0">
                <a:latin typeface="Calibri"/>
                <a:sym typeface="Symbol"/>
              </a:rPr>
              <a:t>Δ</a:t>
            </a:r>
            <a:r>
              <a:rPr lang="en-US" dirty="0">
                <a:latin typeface="Calibri"/>
                <a:sym typeface="Symbol"/>
              </a:rPr>
              <a:t>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0478" y="1657350"/>
            <a:ext cx="2672522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 Use Congruent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Write a plan for a proof to show that </a:t>
                </a:r>
                <a:r>
                  <a:rPr lang="el-GR" dirty="0">
                    <a:latin typeface="Calibri"/>
                    <a:sym typeface="Symbol"/>
                  </a:rPr>
                  <a:t></a:t>
                </a:r>
                <a:r>
                  <a:rPr lang="en-US" dirty="0">
                    <a:latin typeface="Calibri"/>
                    <a:sym typeface="Symbol"/>
                  </a:rPr>
                  <a:t>A  C</a:t>
                </a:r>
              </a:p>
              <a:p>
                <a:endParaRPr lang="en-US" dirty="0">
                  <a:latin typeface="Calibri"/>
                  <a:sym typeface="Symbol"/>
                </a:endParaRPr>
              </a:p>
              <a:p>
                <a:endParaRPr lang="en-US" dirty="0">
                  <a:latin typeface="Calibri"/>
                  <a:sym typeface="Symbol"/>
                </a:endParaRPr>
              </a:p>
              <a:p>
                <a:r>
                  <a:rPr lang="en-US" dirty="0">
                    <a:latin typeface="Calibri"/>
                    <a:sym typeface="Symbol"/>
                  </a:rPr>
                  <a:t>Show that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𝐵𝐷</m:t>
                        </m:r>
                      </m:e>
                    </m:bar>
                    <m:r>
                      <a:rPr lang="en-US" b="0" i="1" smtClean="0">
                        <a:latin typeface="Cambria Math"/>
                        <a:sym typeface="Symbol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𝐵𝐷</m:t>
                        </m:r>
                      </m:e>
                    </m:bar>
                  </m:oMath>
                </a14:m>
                <a:r>
                  <a:rPr lang="en-US" dirty="0">
                    <a:latin typeface="Calibri"/>
                    <a:sym typeface="Symbol"/>
                  </a:rPr>
                  <a:t> by reflexive</a:t>
                </a:r>
              </a:p>
              <a:p>
                <a:r>
                  <a:rPr lang="en-US" dirty="0">
                    <a:latin typeface="Calibri"/>
                    <a:sym typeface="Symbol"/>
                  </a:rPr>
                  <a:t>Show that triangles are  by SSS</a:t>
                </a:r>
              </a:p>
              <a:p>
                <a:r>
                  <a:rPr lang="en-US" dirty="0">
                    <a:latin typeface="Calibri"/>
                    <a:sym typeface="Symbol"/>
                  </a:rPr>
                  <a:t>Say </a:t>
                </a:r>
                <a:r>
                  <a:rPr lang="el-GR" dirty="0">
                    <a:sym typeface="Symbol"/>
                  </a:rPr>
                  <a:t></a:t>
                </a:r>
                <a:r>
                  <a:rPr lang="en-US" dirty="0">
                    <a:sym typeface="Symbol"/>
                  </a:rPr>
                  <a:t>A  C by def  </a:t>
                </a:r>
                <a:r>
                  <a:rPr lang="el-GR" dirty="0">
                    <a:latin typeface="Calibri"/>
                    <a:sym typeface="Symbol"/>
                  </a:rPr>
                  <a:t>Δ</a:t>
                </a:r>
                <a:r>
                  <a:rPr lang="en-US" dirty="0">
                    <a:latin typeface="Calibri"/>
                    <a:sym typeface="Symbol"/>
                  </a:rPr>
                  <a:t> or CPCTC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1630" t="-2022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4.6 Use Congruent </a:t>
            </a:r>
            <a:r>
              <a:rPr lang="el-GR" dirty="0">
                <a:latin typeface="Calibri"/>
                <a:cs typeface="Calibri"/>
              </a:rPr>
              <a:t>Δ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0"/>
                <a:ext cx="8229600" cy="394335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Given: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/>
                        </m:ctrlPr>
                      </m:barPr>
                      <m:e>
                        <m:r>
                          <a:rPr lang="en-US" sz="2000" i="1"/>
                          <m:t>𝐴𝐵</m:t>
                        </m:r>
                      </m:e>
                    </m:bar>
                    <m:r>
                      <a:rPr lang="en-US" sz="2000" i="1"/>
                      <m:t>≅</m:t>
                    </m:r>
                    <m:bar>
                      <m:barPr>
                        <m:pos m:val="top"/>
                        <m:ctrlPr>
                          <a:rPr lang="en-US" sz="2000" i="1"/>
                        </m:ctrlPr>
                      </m:barPr>
                      <m:e>
                        <m:r>
                          <a:rPr lang="en-US" sz="2000" i="1"/>
                          <m:t>𝐷𝐸</m:t>
                        </m:r>
                      </m:e>
                    </m:bar>
                  </m:oMath>
                </a14:m>
                <a:r>
                  <a:rPr lang="en-US" sz="2000" i="1" dirty="0"/>
                  <a:t>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/>
                        </m:ctrlPr>
                      </m:barPr>
                      <m:e>
                        <m:r>
                          <a:rPr lang="en-US" sz="2000" i="1"/>
                          <m:t>𝐴𝐵</m:t>
                        </m:r>
                      </m:e>
                    </m:bar>
                    <m:r>
                      <a:rPr lang="en-US" sz="2000" i="1"/>
                      <m:t>∥</m:t>
                    </m:r>
                    <m:bar>
                      <m:barPr>
                        <m:pos m:val="top"/>
                        <m:ctrlPr>
                          <a:rPr lang="en-US" sz="2000" i="1"/>
                        </m:ctrlPr>
                      </m:barPr>
                      <m:e>
                        <m:r>
                          <a:rPr lang="en-US" sz="2000" i="1"/>
                          <m:t>𝐷𝐸</m:t>
                        </m:r>
                      </m:e>
                    </m:bar>
                  </m:oMath>
                </a14:m>
                <a:endParaRPr lang="en-US" sz="2000" dirty="0">
                  <a:sym typeface="Symbol"/>
                </a:endParaRPr>
              </a:p>
              <a:p>
                <a:r>
                  <a:rPr lang="en-US" sz="2000" dirty="0"/>
                  <a:t>Prove: C is the midpoint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i="1"/>
                        </m:ctrlPr>
                      </m:barPr>
                      <m:e>
                        <m:r>
                          <a:rPr lang="en-US" sz="2000" i="1"/>
                          <m:t>𝐴𝐵</m:t>
                        </m:r>
                      </m:e>
                    </m:bar>
                  </m:oMath>
                </a14:m>
                <a:endParaRPr lang="en-US" sz="2000" dirty="0">
                  <a:sym typeface="Symbol"/>
                </a:endParaRPr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0150"/>
                <a:ext cx="8229600" cy="3943350"/>
              </a:xfrm>
              <a:blipFill>
                <a:blip r:embed="rId3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09E6A06-C45F-4A3B-A000-5A605592608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0"/>
            <a:ext cx="3200400" cy="203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 Use Congruent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259 #2-10 even, 14-28 even, 34, 38, 41-46 all = 21 total</a:t>
            </a:r>
          </a:p>
          <a:p>
            <a:r>
              <a:rPr lang="en-US" i="1" dirty="0"/>
              <a:t>Extra Credit 263 #2, 4 = +2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4.6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4.6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7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4.7 Use Isosceles and Equilateral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457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Parts of an Isosceles Triangle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743200" y="2057400"/>
            <a:ext cx="3657600" cy="2686050"/>
            <a:chOff x="2514600" y="2743200"/>
            <a:chExt cx="4038600" cy="3581400"/>
          </a:xfrm>
        </p:grpSpPr>
        <p:sp>
          <p:nvSpPr>
            <p:cNvPr id="4" name="Isosceles Triangle 3"/>
            <p:cNvSpPr/>
            <p:nvPr/>
          </p:nvSpPr>
          <p:spPr>
            <a:xfrm>
              <a:off x="2971800" y="2743200"/>
              <a:ext cx="3124200" cy="312420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5105400" y="4191000"/>
              <a:ext cx="3810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3581400" y="4191000"/>
              <a:ext cx="3810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rc 7"/>
            <p:cNvSpPr/>
            <p:nvPr/>
          </p:nvSpPr>
          <p:spPr>
            <a:xfrm>
              <a:off x="2514600" y="5410200"/>
              <a:ext cx="914400" cy="914400"/>
            </a:xfrm>
            <a:prstGeom prst="arc">
              <a:avLst>
                <a:gd name="adj1" fmla="val 17968562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8"/>
            <p:cNvSpPr/>
            <p:nvPr/>
          </p:nvSpPr>
          <p:spPr>
            <a:xfrm flipH="1">
              <a:off x="5638800" y="5410200"/>
              <a:ext cx="914400" cy="914400"/>
            </a:xfrm>
            <a:prstGeom prst="arc">
              <a:avLst>
                <a:gd name="adj1" fmla="val 17968562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33800" y="17145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Vertex Angle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2743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00400" y="2743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3800" y="3886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Base Angles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4800" y="440055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4.7 Use Isosceles and Equilateral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33528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Base Angles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sides of a triangle are congruent, then the angles opposite them are congruent.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484820"/>
            <a:ext cx="5105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Converse of Base Angles Theorem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946485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angles of a triangle are congruent, then the two sides opposite them are congruent.</a:t>
            </a:r>
          </a:p>
        </p:txBody>
      </p:sp>
      <p:grpSp>
        <p:nvGrpSpPr>
          <p:cNvPr id="8" name="Group 7"/>
          <p:cNvGrpSpPr/>
          <p:nvPr/>
        </p:nvGrpSpPr>
        <p:grpSpPr>
          <a:xfrm rot="5400000">
            <a:off x="5354062" y="2970787"/>
            <a:ext cx="1771651" cy="2573776"/>
            <a:chOff x="2514599" y="2743200"/>
            <a:chExt cx="4038601" cy="3581400"/>
          </a:xfrm>
        </p:grpSpPr>
        <p:sp>
          <p:nvSpPr>
            <p:cNvPr id="9" name="Isosceles Triangle 8"/>
            <p:cNvSpPr/>
            <p:nvPr/>
          </p:nvSpPr>
          <p:spPr>
            <a:xfrm>
              <a:off x="2971800" y="2743200"/>
              <a:ext cx="3124199" cy="312420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5105400" y="4191000"/>
              <a:ext cx="3810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3581400" y="4191000"/>
              <a:ext cx="3810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Arc 11"/>
            <p:cNvSpPr/>
            <p:nvPr/>
          </p:nvSpPr>
          <p:spPr>
            <a:xfrm>
              <a:off x="2514599" y="5410199"/>
              <a:ext cx="914400" cy="914400"/>
            </a:xfrm>
            <a:prstGeom prst="arc">
              <a:avLst>
                <a:gd name="adj1" fmla="val 17093829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 flipH="1">
              <a:off x="5638800" y="5410200"/>
              <a:ext cx="914400" cy="914400"/>
            </a:xfrm>
            <a:prstGeom prst="arc">
              <a:avLst>
                <a:gd name="adj1" fmla="val 17101203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Classify the following triangle by sides and angles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 flipV="1">
            <a:off x="2438400" y="1714500"/>
            <a:ext cx="1676400" cy="857250"/>
          </a:xfrm>
          <a:prstGeom prst="triangle">
            <a:avLst>
              <a:gd name="adj" fmla="val 7991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486400" y="1657350"/>
            <a:ext cx="1600200" cy="1200150"/>
            <a:chOff x="5486400" y="2209800"/>
            <a:chExt cx="1600200" cy="1600200"/>
          </a:xfrm>
        </p:grpSpPr>
        <p:grpSp>
          <p:nvGrpSpPr>
            <p:cNvPr id="11" name="Group 10"/>
            <p:cNvGrpSpPr/>
            <p:nvPr/>
          </p:nvGrpSpPr>
          <p:grpSpPr>
            <a:xfrm>
              <a:off x="5486400" y="2209800"/>
              <a:ext cx="1600200" cy="1600200"/>
              <a:chOff x="5486400" y="2209800"/>
              <a:chExt cx="1600200" cy="1600200"/>
            </a:xfrm>
          </p:grpSpPr>
          <p:sp>
            <p:nvSpPr>
              <p:cNvPr id="5" name="Right Triangle 4"/>
              <p:cNvSpPr/>
              <p:nvPr/>
            </p:nvSpPr>
            <p:spPr>
              <a:xfrm>
                <a:off x="5715000" y="2209800"/>
                <a:ext cx="1371600" cy="1371600"/>
              </a:xfrm>
              <a:prstGeom prst="rtTriangle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rot="10800000">
                <a:off x="5486400" y="2895600"/>
                <a:ext cx="4572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6172994" y="3581400"/>
                <a:ext cx="456406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5715000" y="3353594"/>
              <a:ext cx="228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943600" y="3353594"/>
              <a:ext cx="0" cy="227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4.7 Use Isosceles and Equilateral Triangles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/>
                  <a:t>Complete the statement</a:t>
                </a:r>
              </a:p>
              <a:p>
                <a:pPr lvl="1"/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/>
                          </a:rPr>
                          <m:t>𝐻𝐺</m:t>
                        </m:r>
                      </m:e>
                    </m:bar>
                    <m:r>
                      <a:rPr lang="en-US" sz="2000" b="0" i="1" smtClean="0">
                        <a:latin typeface="Cambria Math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/>
                          </a:rPr>
                          <m:t>𝐻𝐾</m:t>
                        </m:r>
                      </m:e>
                    </m:bar>
                  </m:oMath>
                </a14:m>
                <a:r>
                  <a:rPr lang="en-US" sz="2000" dirty="0">
                    <a:sym typeface="Symbol"/>
                  </a:rPr>
                  <a:t>, then </a:t>
                </a:r>
                <a:r>
                  <a:rPr lang="en-US" sz="2000" u="sng" dirty="0">
                    <a:sym typeface="Symbol"/>
                  </a:rPr>
                  <a:t>   ?   </a:t>
                </a:r>
                <a:r>
                  <a:rPr lang="en-US" sz="2000" dirty="0">
                    <a:sym typeface="Symbol"/>
                  </a:rPr>
                  <a:t>  </a:t>
                </a:r>
                <a:r>
                  <a:rPr lang="en-US" sz="2000" u="sng" dirty="0">
                    <a:sym typeface="Symbol"/>
                  </a:rPr>
                  <a:t>   ?   .</a:t>
                </a:r>
                <a:endParaRPr lang="en-US" sz="2000" dirty="0">
                  <a:sym typeface="Symbol"/>
                </a:endParaRPr>
              </a:p>
              <a:p>
                <a:pPr lvl="1"/>
                <a:endParaRPr lang="en-US" sz="2000" dirty="0">
                  <a:sym typeface="Symbol"/>
                </a:endParaRPr>
              </a:p>
              <a:p>
                <a:pPr lvl="1"/>
                <a:endParaRPr lang="en-US" sz="2000" dirty="0">
                  <a:sym typeface="Symbol"/>
                </a:endParaRPr>
              </a:p>
              <a:p>
                <a:pPr lvl="1"/>
                <a:r>
                  <a:rPr lang="en-US" sz="2000" dirty="0">
                    <a:sym typeface="Symbol"/>
                  </a:rPr>
                  <a:t>If KHJ  KJH, then </a:t>
                </a:r>
                <a:r>
                  <a:rPr lang="en-US" sz="2000" u="sng" dirty="0">
                    <a:sym typeface="Symbol"/>
                  </a:rPr>
                  <a:t>   ?   </a:t>
                </a:r>
                <a:r>
                  <a:rPr lang="en-US" sz="2000" dirty="0">
                    <a:sym typeface="Symbol"/>
                  </a:rPr>
                  <a:t>  </a:t>
                </a:r>
                <a:r>
                  <a:rPr lang="en-US" sz="2000" u="sng" dirty="0">
                    <a:sym typeface="Symbol"/>
                  </a:rPr>
                  <a:t>   ?   .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190876"/>
            <a:ext cx="3429000" cy="1645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4.7 Use Isosceles and Equilateral Triangles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5791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Corollary to the Base Angles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181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a triangle is equilateral, then it is equiangular.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179335"/>
            <a:ext cx="74676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Corollary to the Converse of Base Angles Theorem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641186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a triangle is equiangular, then it is equilateral.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3228975" y="3086100"/>
            <a:ext cx="2438400" cy="187215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3648075" y="4022178"/>
            <a:ext cx="3810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892893" y="3933825"/>
            <a:ext cx="3810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220270" y="4943376"/>
            <a:ext cx="399454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2819400" y="4572000"/>
            <a:ext cx="838200" cy="742950"/>
          </a:xfrm>
          <a:prstGeom prst="arc">
            <a:avLst>
              <a:gd name="adj1" fmla="val 1801604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flipH="1">
            <a:off x="5267325" y="4586781"/>
            <a:ext cx="800100" cy="742950"/>
          </a:xfrm>
          <a:prstGeom prst="arc">
            <a:avLst>
              <a:gd name="adj1" fmla="val 1801604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>
            <a:off x="3930868" y="2731376"/>
            <a:ext cx="990600" cy="742950"/>
          </a:xfrm>
          <a:prstGeom prst="arc">
            <a:avLst>
              <a:gd name="adj1" fmla="val 3421502"/>
              <a:gd name="adj2" fmla="val 713596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4.7 Use Isosceles and Equilateral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ST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Find </a:t>
            </a:r>
            <a:r>
              <a:rPr lang="en-US" dirty="0" err="1"/>
              <a:t>m</a:t>
            </a:r>
            <a:r>
              <a:rPr lang="en-US" dirty="0" err="1">
                <a:sym typeface="Symbol"/>
              </a:rPr>
              <a:t>T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1636" y="1314450"/>
            <a:ext cx="2900364" cy="211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4.7 Use Isosceles and Equilateral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Find the values of x and y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What triangles would you use to show that </a:t>
            </a:r>
            <a:r>
              <a:rPr lang="el-GR" sz="2800" dirty="0">
                <a:latin typeface="Calibri"/>
              </a:rPr>
              <a:t>Δ</a:t>
            </a:r>
            <a:r>
              <a:rPr lang="en-US" sz="2800" dirty="0">
                <a:latin typeface="Calibri"/>
              </a:rPr>
              <a:t>AED is isosceles in a proof?</a:t>
            </a:r>
            <a:endParaRPr lang="en-US" sz="28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742950"/>
            <a:ext cx="2905125" cy="18680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8" name="Group 7"/>
          <p:cNvGrpSpPr/>
          <p:nvPr/>
        </p:nvGrpSpPr>
        <p:grpSpPr>
          <a:xfrm>
            <a:off x="3581400" y="3543302"/>
            <a:ext cx="3886200" cy="1715617"/>
            <a:chOff x="3581400" y="3543302"/>
            <a:chExt cx="3886200" cy="1715617"/>
          </a:xfrm>
        </p:grpSpPr>
        <p:grpSp>
          <p:nvGrpSpPr>
            <p:cNvPr id="18" name="Group 17"/>
            <p:cNvGrpSpPr/>
            <p:nvPr/>
          </p:nvGrpSpPr>
          <p:grpSpPr>
            <a:xfrm>
              <a:off x="3581400" y="3543302"/>
              <a:ext cx="3886200" cy="1715617"/>
              <a:chOff x="3276600" y="4724400"/>
              <a:chExt cx="4191000" cy="228748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Trapezoid 4"/>
              <p:cNvSpPr/>
              <p:nvPr/>
            </p:nvSpPr>
            <p:spPr>
              <a:xfrm>
                <a:off x="3657600" y="5001398"/>
                <a:ext cx="3429000" cy="1628002"/>
              </a:xfrm>
              <a:prstGeom prst="trapezoid">
                <a:avLst>
                  <a:gd name="adj" fmla="val 55000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flipV="1">
                <a:off x="3657600" y="5001398"/>
                <a:ext cx="2743200" cy="162800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419600" y="5001398"/>
                <a:ext cx="2667000" cy="162800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3358778" y="5486400"/>
                <a:ext cx="832223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8 ft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181600" y="5562600"/>
                <a:ext cx="4572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E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76600" y="6396334"/>
                <a:ext cx="4572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D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34012" y="4800600"/>
                <a:ext cx="4572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352988" y="4724400"/>
                <a:ext cx="4572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B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010400" y="6396335"/>
                <a:ext cx="4572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A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629400" y="5486400"/>
                <a:ext cx="756024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8 ft</a:t>
                </a:r>
              </a:p>
            </p:txBody>
          </p:sp>
        </p:grpSp>
        <p:sp>
          <p:nvSpPr>
            <p:cNvPr id="6" name="Arc 5"/>
            <p:cNvSpPr/>
            <p:nvPr/>
          </p:nvSpPr>
          <p:spPr>
            <a:xfrm>
              <a:off x="3825240" y="4714878"/>
              <a:ext cx="533400" cy="514350"/>
            </a:xfrm>
            <a:prstGeom prst="arc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/>
            <p:cNvSpPr/>
            <p:nvPr/>
          </p:nvSpPr>
          <p:spPr>
            <a:xfrm flipH="1">
              <a:off x="6679276" y="4713200"/>
              <a:ext cx="635924" cy="514350"/>
            </a:xfrm>
            <a:prstGeom prst="arc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4.7 Use Isosceles and Equilateral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267 #2-20 even, 24-34 even, 38, 40, 46, 48, 52-60 even = 25 total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4.7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4.7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7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Transformation is an operation that moves or changes a geometric figure to produce a new figure</a:t>
            </a:r>
          </a:p>
          <a:p>
            <a:endParaRPr lang="en-US" sz="2800" dirty="0"/>
          </a:p>
          <a:p>
            <a:r>
              <a:rPr lang="en-US" sz="2800" dirty="0"/>
              <a:t>Original figure </a:t>
            </a:r>
            <a:r>
              <a:rPr lang="en-US" sz="2800" dirty="0">
                <a:sym typeface="Wingdings" pitchFamily="2" charset="2"/>
              </a:rPr>
              <a:t> Image</a:t>
            </a:r>
            <a:endParaRPr lang="en-US" sz="2800" dirty="0"/>
          </a:p>
        </p:txBody>
      </p:sp>
      <p:sp>
        <p:nvSpPr>
          <p:cNvPr id="4" name="Isosceles Triangle 3"/>
          <p:cNvSpPr/>
          <p:nvPr/>
        </p:nvSpPr>
        <p:spPr>
          <a:xfrm>
            <a:off x="1600200" y="3314700"/>
            <a:ext cx="609600" cy="10287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>
            <a:off x="4800600" y="3143250"/>
            <a:ext cx="457200" cy="1371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0" y="895350"/>
            <a:ext cx="2819400" cy="2301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2" y="2437097"/>
            <a:ext cx="2963333" cy="2044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62650" y="1147984"/>
            <a:ext cx="2819400" cy="1928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57200" y="32575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Reflection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0400" y="4397202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Rotation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32575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the type of transformation shown.</a:t>
            </a: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1771650"/>
            <a:ext cx="5181600" cy="2914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Congruence Transformation</a:t>
            </a:r>
          </a:p>
          <a:p>
            <a:pPr lvl="1"/>
            <a:r>
              <a:rPr lang="en-US" dirty="0"/>
              <a:t>The shape and size remain the same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Translations</a:t>
            </a:r>
          </a:p>
          <a:p>
            <a:pPr lvl="1"/>
            <a:r>
              <a:rPr lang="en-US" dirty="0"/>
              <a:t>Rotations</a:t>
            </a:r>
          </a:p>
          <a:p>
            <a:pPr lvl="1"/>
            <a:r>
              <a:rPr lang="en-US" dirty="0"/>
              <a:t>Reflections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</a:t>
            </a:r>
            <a:r>
              <a:rPr lang="en-US" dirty="0"/>
              <a:t>ABC has vertices A(0, 0), B(3, 3), and C(-3, 3).  Classify it by is sides.  Then determine if it is a right triangle.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649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00150"/>
            <a:ext cx="4038600" cy="3394472"/>
          </a:xfrm>
        </p:spPr>
        <p:txBody>
          <a:bodyPr/>
          <a:lstStyle/>
          <a:p>
            <a:r>
              <a:rPr lang="en-US" dirty="0"/>
              <a:t>Translations</a:t>
            </a:r>
          </a:p>
          <a:p>
            <a:pPr lvl="1"/>
            <a:r>
              <a:rPr lang="en-US" dirty="0"/>
              <a:t>Can describe mathematically</a:t>
            </a:r>
          </a:p>
          <a:p>
            <a:pPr lvl="1"/>
            <a:r>
              <a:rPr lang="en-US" dirty="0"/>
              <a:t>(x, y) </a:t>
            </a:r>
            <a:r>
              <a:rPr lang="en-US" dirty="0">
                <a:sym typeface="Wingdings" pitchFamily="2" charset="2"/>
              </a:rPr>
              <a:t> (x + a, y + b)</a:t>
            </a:r>
          </a:p>
          <a:p>
            <a:pPr lvl="1"/>
            <a:r>
              <a:rPr lang="en-US" dirty="0">
                <a:sym typeface="Wingdings" pitchFamily="2" charset="2"/>
              </a:rPr>
              <a:t>Moves </a:t>
            </a:r>
            <a:r>
              <a:rPr lang="en-US" i="1" dirty="0">
                <a:sym typeface="Wingdings" pitchFamily="2" charset="2"/>
              </a:rPr>
              <a:t>a</a:t>
            </a:r>
            <a:r>
              <a:rPr lang="en-US" dirty="0">
                <a:sym typeface="Wingdings" pitchFamily="2" charset="2"/>
              </a:rPr>
              <a:t> right, </a:t>
            </a:r>
            <a:r>
              <a:rPr lang="en-US" i="1" dirty="0">
                <a:sym typeface="Wingdings" pitchFamily="2" charset="2"/>
              </a:rPr>
              <a:t>b</a:t>
            </a:r>
            <a:r>
              <a:rPr lang="en-US" dirty="0">
                <a:sym typeface="Wingdings" pitchFamily="2" charset="2"/>
              </a:rPr>
              <a:t> up</a:t>
            </a:r>
          </a:p>
        </p:txBody>
      </p:sp>
      <p:pic>
        <p:nvPicPr>
          <p:cNvPr id="4" name="Picture 3" descr="Graph (-6 to 6)(PNG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111329"/>
            <a:ext cx="4038600" cy="4032171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5562600" y="3429000"/>
            <a:ext cx="990600" cy="628650"/>
          </a:xfrm>
          <a:prstGeom prst="rt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>
            <a:off x="5562600" y="3429000"/>
            <a:ext cx="990600" cy="628650"/>
          </a:xfrm>
          <a:prstGeom prst="rt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477000" y="4058245"/>
            <a:ext cx="22098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686800" y="2514600"/>
            <a:ext cx="0" cy="154305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92614" y="3997152"/>
            <a:ext cx="417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25507" y="3086100"/>
            <a:ext cx="417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2.22222E-6 L 0.23333 2.22222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25 2.22222E-6 L 0.23125 -0.2944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6" grpId="1" animBg="1"/>
      <p:bldP spid="6" grpId="2" animBg="1"/>
      <p:bldP spid="12" grpId="0"/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3810000" cy="3394472"/>
          </a:xfrm>
        </p:spPr>
        <p:txBody>
          <a:bodyPr/>
          <a:lstStyle/>
          <a:p>
            <a:r>
              <a:rPr lang="en-US" dirty="0"/>
              <a:t>Reflections</a:t>
            </a:r>
          </a:p>
          <a:p>
            <a:pPr lvl="1"/>
            <a:r>
              <a:rPr lang="en-US" dirty="0"/>
              <a:t>Can be described mathematically by</a:t>
            </a:r>
          </a:p>
          <a:p>
            <a:pPr lvl="2"/>
            <a:r>
              <a:rPr lang="en-US" dirty="0">
                <a:sym typeface="Wingdings" pitchFamily="2" charset="2"/>
              </a:rPr>
              <a:t>Reflect over y-axis: (x, y)  (-x, y)</a:t>
            </a:r>
          </a:p>
          <a:p>
            <a:pPr lvl="2"/>
            <a:r>
              <a:rPr lang="en-US" dirty="0"/>
              <a:t>Reflect over x-axis: (x, y) </a:t>
            </a:r>
            <a:r>
              <a:rPr lang="en-US" dirty="0">
                <a:sym typeface="Wingdings" pitchFamily="2" charset="2"/>
              </a:rPr>
              <a:t> (x, -y)</a:t>
            </a:r>
          </a:p>
          <a:p>
            <a:pPr lvl="2"/>
            <a:endParaRPr lang="en-US" dirty="0"/>
          </a:p>
        </p:txBody>
      </p:sp>
      <p:pic>
        <p:nvPicPr>
          <p:cNvPr id="4" name="Picture 3" descr="Graph (-6 to 6)(PNG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7772" y="1111329"/>
            <a:ext cx="5376228" cy="4032171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4419600" y="1943100"/>
            <a:ext cx="1219200" cy="857250"/>
          </a:xfrm>
          <a:prstGeom prst="rt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flipV="1">
            <a:off x="4419600" y="3450677"/>
            <a:ext cx="1219200" cy="857250"/>
          </a:xfrm>
          <a:prstGeom prst="rt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flipH="1">
            <a:off x="7299434" y="1943100"/>
            <a:ext cx="1219200" cy="857250"/>
          </a:xfrm>
          <a:prstGeom prst="rt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>
            <a:off x="4876800" y="2971800"/>
            <a:ext cx="533400" cy="400050"/>
          </a:xfrm>
          <a:prstGeom prst="arc">
            <a:avLst>
              <a:gd name="adj1" fmla="val 16200000"/>
              <a:gd name="adj2" fmla="val 5606649"/>
            </a:avLst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>
            <a:off x="5486400" y="2114550"/>
            <a:ext cx="1676400" cy="400050"/>
          </a:xfrm>
          <a:prstGeom prst="arc">
            <a:avLst>
              <a:gd name="adj1" fmla="val 10996743"/>
              <a:gd name="adj2" fmla="val 45464"/>
            </a:avLst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/>
        </p:nvSpPr>
        <p:spPr>
          <a:xfrm>
            <a:off x="4419600" y="1943100"/>
            <a:ext cx="1219200" cy="857250"/>
          </a:xfrm>
          <a:prstGeom prst="rt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>
            <a:off x="4419600" y="1943100"/>
            <a:ext cx="1219200" cy="857250"/>
          </a:xfrm>
          <a:prstGeom prst="rt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37 L 0.31667 0.003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0.2944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0" grpId="2" animBg="1"/>
      <p:bldP spid="11" grpId="3" animBg="1"/>
      <p:bldP spid="11" grpId="4" animBg="1"/>
      <p:bldP spid="11" grpId="5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46482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Figure WXYZ has the vertices W(-1, 2), X(2, 3), Y(5, 0), and Z(1, -1).  Sketch WXYZ and its image after the translation (x, y) </a:t>
            </a:r>
            <a:r>
              <a:rPr lang="en-US" sz="2800" dirty="0">
                <a:sym typeface="Wingdings" pitchFamily="2" charset="2"/>
              </a:rPr>
              <a:t> (x – 1, y + 3).</a:t>
            </a:r>
            <a:endParaRPr lang="en-US" sz="2800" dirty="0"/>
          </a:p>
        </p:txBody>
      </p:sp>
      <p:pic>
        <p:nvPicPr>
          <p:cNvPr id="4" name="Picture 3" descr="Graph (-6 to 6)(PNG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1111329"/>
            <a:ext cx="4038600" cy="4032171"/>
          </a:xfrm>
          <a:prstGeom prst="rect">
            <a:avLst/>
          </a:prstGeo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0"/>
                <a:ext cx="51054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The endpoints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</a:rPr>
                          <m:t>𝑅𝑆</m:t>
                        </m:r>
                      </m:e>
                    </m:bar>
                  </m:oMath>
                </a14:m>
                <a:r>
                  <a:rPr lang="en-US" sz="2400" dirty="0"/>
                  <a:t> are R(4, 5) and S(1, -3).  A transformation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</a:rPr>
                          <m:t>𝑅𝑆</m:t>
                        </m:r>
                      </m:e>
                    </m:bar>
                  </m:oMath>
                </a14:m>
                <a:r>
                  <a:rPr lang="en-US" sz="2400" dirty="0"/>
                  <a:t> results in the image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</a:rPr>
                          <m:t>𝑇𝑈</m:t>
                        </m:r>
                      </m:e>
                    </m:bar>
                  </m:oMath>
                </a14:m>
                <a:r>
                  <a:rPr lang="en-US" sz="2400" dirty="0"/>
                  <a:t>, with coordinates T(4, -5) and U(1, 3).  Tell which transformation and write the coordinate rule.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0"/>
                <a:ext cx="5105400" cy="3394472"/>
              </a:xfrm>
              <a:blipFill rotWithShape="1">
                <a:blip r:embed="rId3"/>
                <a:stretch>
                  <a:fillRect l="-1790" t="-180" r="-15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Graph (-6 to 6)(PNG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1111329"/>
            <a:ext cx="4038600" cy="4032171"/>
          </a:xfrm>
          <a:prstGeom prst="rect">
            <a:avLst/>
          </a:prstGeom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3810000" cy="3394472"/>
          </a:xfrm>
        </p:spPr>
        <p:txBody>
          <a:bodyPr/>
          <a:lstStyle/>
          <a:p>
            <a:r>
              <a:rPr lang="en-US" dirty="0"/>
              <a:t>Rotations</a:t>
            </a:r>
          </a:p>
          <a:p>
            <a:pPr lvl="1"/>
            <a:r>
              <a:rPr lang="en-US" dirty="0"/>
              <a:t>Give center of rotation and degree of rotation</a:t>
            </a:r>
          </a:p>
          <a:p>
            <a:pPr lvl="1"/>
            <a:r>
              <a:rPr lang="en-US" dirty="0"/>
              <a:t>Rotations are clockwise or counterclockwise</a:t>
            </a:r>
          </a:p>
        </p:txBody>
      </p:sp>
      <p:pic>
        <p:nvPicPr>
          <p:cNvPr id="4" name="Picture 3" descr="Graph (-6 to 6)(PNG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11329"/>
            <a:ext cx="4572000" cy="4032171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6307189" y="1971674"/>
            <a:ext cx="1101621" cy="800100"/>
            <a:chOff x="5486400" y="2590800"/>
            <a:chExt cx="1295400" cy="1066800"/>
          </a:xfrm>
        </p:grpSpPr>
        <p:sp>
          <p:nvSpPr>
            <p:cNvPr id="9" name="Arc 8"/>
            <p:cNvSpPr/>
            <p:nvPr/>
          </p:nvSpPr>
          <p:spPr>
            <a:xfrm>
              <a:off x="5486400" y="2590800"/>
              <a:ext cx="1295400" cy="1066800"/>
            </a:xfrm>
            <a:prstGeom prst="arc">
              <a:avLst>
                <a:gd name="adj1" fmla="val 10996743"/>
                <a:gd name="adj2" fmla="val 45464"/>
              </a:avLst>
            </a:prstGeom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1200" y="2895600"/>
              <a:ext cx="701316" cy="61555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90°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108366" y="1943100"/>
            <a:ext cx="1749634" cy="1200150"/>
            <a:chOff x="4419600" y="2590800"/>
            <a:chExt cx="2057400" cy="1600200"/>
          </a:xfrm>
        </p:grpSpPr>
        <p:sp>
          <p:nvSpPr>
            <p:cNvPr id="5" name="Right Triangle 4"/>
            <p:cNvSpPr/>
            <p:nvPr/>
          </p:nvSpPr>
          <p:spPr>
            <a:xfrm>
              <a:off x="4419600" y="2590800"/>
              <a:ext cx="1219200" cy="1143000"/>
            </a:xfrm>
            <a:prstGeom prst="rt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5" idx="4"/>
            </p:cNvCxnSpPr>
            <p:nvPr/>
          </p:nvCxnSpPr>
          <p:spPr>
            <a:xfrm rot="16200000" flipH="1">
              <a:off x="5829300" y="3543300"/>
              <a:ext cx="457200" cy="838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207984" y="2912417"/>
            <a:ext cx="1040414" cy="461665"/>
            <a:chOff x="4724400" y="3805535"/>
            <a:chExt cx="1223428" cy="615553"/>
          </a:xfrm>
        </p:grpSpPr>
        <p:sp>
          <p:nvSpPr>
            <p:cNvPr id="17" name="Arc 16"/>
            <p:cNvSpPr/>
            <p:nvPr/>
          </p:nvSpPr>
          <p:spPr>
            <a:xfrm>
              <a:off x="4724400" y="3810000"/>
              <a:ext cx="762000" cy="533400"/>
            </a:xfrm>
            <a:prstGeom prst="arc">
              <a:avLst>
                <a:gd name="adj1" fmla="val 5875855"/>
                <a:gd name="adj2" fmla="val 16175949"/>
              </a:avLst>
            </a:prstGeom>
            <a:ln w="28575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81598" y="3805535"/>
              <a:ext cx="766230" cy="61555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45°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108366" y="1943100"/>
            <a:ext cx="1749634" cy="1200150"/>
            <a:chOff x="4419600" y="2590800"/>
            <a:chExt cx="2057400" cy="1600200"/>
          </a:xfrm>
        </p:grpSpPr>
        <p:sp>
          <p:nvSpPr>
            <p:cNvPr id="21" name="Right Triangle 20"/>
            <p:cNvSpPr/>
            <p:nvPr/>
          </p:nvSpPr>
          <p:spPr>
            <a:xfrm>
              <a:off x="4419600" y="2590800"/>
              <a:ext cx="1219200" cy="1143000"/>
            </a:xfrm>
            <a:prstGeom prst="rt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1" idx="4"/>
            </p:cNvCxnSpPr>
            <p:nvPr/>
          </p:nvCxnSpPr>
          <p:spPr>
            <a:xfrm rot="16200000" flipH="1">
              <a:off x="5829300" y="3543300"/>
              <a:ext cx="457200" cy="838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108366" y="1943100"/>
            <a:ext cx="1749634" cy="1200150"/>
            <a:chOff x="4419600" y="2590800"/>
            <a:chExt cx="2057400" cy="1600200"/>
          </a:xfrm>
        </p:grpSpPr>
        <p:sp>
          <p:nvSpPr>
            <p:cNvPr id="25" name="Right Triangle 24"/>
            <p:cNvSpPr/>
            <p:nvPr/>
          </p:nvSpPr>
          <p:spPr>
            <a:xfrm>
              <a:off x="4419600" y="2590800"/>
              <a:ext cx="1219200" cy="1143000"/>
            </a:xfrm>
            <a:prstGeom prst="rtTriangl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>
              <a:stCxn id="25" idx="4"/>
            </p:cNvCxnSpPr>
            <p:nvPr/>
          </p:nvCxnSpPr>
          <p:spPr>
            <a:xfrm rot="16200000" flipH="1">
              <a:off x="5829300" y="3543300"/>
              <a:ext cx="457200" cy="838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0556 C 0.01997 -0.0429 0.04028 -0.09135 0.06875 -0.10308 C 0.09722 -0.1145 0.15469 -0.06882 0.17066 -0.06419 " pathEditMode="relative" rAng="0" ptsTypes="aaA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24" y="-601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02083 0.1655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827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Tell whether </a:t>
            </a:r>
            <a:r>
              <a:rPr lang="el-GR" dirty="0">
                <a:latin typeface="Calibri"/>
              </a:rPr>
              <a:t>Δ</a:t>
            </a:r>
            <a:r>
              <a:rPr lang="en-US" dirty="0">
                <a:latin typeface="Calibri"/>
              </a:rPr>
              <a:t>PQR is a rotation of </a:t>
            </a:r>
            <a:r>
              <a:rPr lang="el-GR" dirty="0">
                <a:latin typeface="Calibri"/>
              </a:rPr>
              <a:t>Δ</a:t>
            </a:r>
            <a:r>
              <a:rPr lang="en-US" dirty="0">
                <a:latin typeface="Calibri"/>
              </a:rPr>
              <a:t>STR.  If so, give the angle and direction of rotation.</a:t>
            </a:r>
            <a:endParaRPr lang="en-US" dirty="0"/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149719"/>
            <a:ext cx="3505200" cy="24134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4.8 Perform Congruence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9433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Tell whether </a:t>
            </a:r>
            <a:r>
              <a:rPr lang="el-GR" dirty="0">
                <a:latin typeface="Calibri"/>
              </a:rPr>
              <a:t>Δ</a:t>
            </a:r>
            <a:r>
              <a:rPr lang="en-US" dirty="0">
                <a:latin typeface="Calibri"/>
              </a:rPr>
              <a:t>OCD is a rotation of </a:t>
            </a:r>
            <a:r>
              <a:rPr lang="el-GR" dirty="0">
                <a:latin typeface="Calibri"/>
              </a:rPr>
              <a:t>Δ</a:t>
            </a:r>
            <a:r>
              <a:rPr lang="en-US" dirty="0">
                <a:latin typeface="Calibri"/>
              </a:rPr>
              <a:t>OAB.  If so, give the angle and direction of rotation.</a:t>
            </a: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i="1" dirty="0"/>
          </a:p>
          <a:p>
            <a:r>
              <a:rPr lang="en-US" i="1" dirty="0"/>
              <a:t>276 #2-42 even, 46-50 even = 24 total</a:t>
            </a:r>
          </a:p>
          <a:p>
            <a:r>
              <a:rPr lang="en-US" i="1" dirty="0"/>
              <a:t>Extra Credit 279 #2, 6 = +2</a:t>
            </a:r>
          </a:p>
          <a:p>
            <a:endParaRPr lang="en-US" dirty="0"/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657350"/>
            <a:ext cx="3276600" cy="1915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and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4.8 Answers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pres?slideindex=1&amp;slidetitle="/>
              </a:rPr>
              <a:t>4.8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72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4.Review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2286000" cy="3394472"/>
          </a:xfrm>
        </p:spPr>
        <p:txBody>
          <a:bodyPr/>
          <a:lstStyle/>
          <a:p>
            <a:r>
              <a:rPr lang="en-US" i="1" dirty="0"/>
              <a:t>286 #1-15 = 15 total</a:t>
            </a:r>
          </a:p>
          <a:p>
            <a:endParaRPr lang="en-US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/>
          <a:srcRect r="7699" b="22414"/>
          <a:stretch>
            <a:fillRect/>
          </a:stretch>
        </p:blipFill>
        <p:spPr bwMode="auto">
          <a:xfrm>
            <a:off x="4114800" y="0"/>
            <a:ext cx="5029200" cy="5143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4953000" cy="200025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Take a triangle and tear off two of the angles.</a:t>
            </a:r>
          </a:p>
          <a:p>
            <a:r>
              <a:rPr lang="en-US" dirty="0"/>
              <a:t>Move the angles to the 3</a:t>
            </a:r>
            <a:r>
              <a:rPr lang="en-US" baseline="30000" dirty="0"/>
              <a:t>rd</a:t>
            </a:r>
            <a:r>
              <a:rPr lang="en-US" dirty="0"/>
              <a:t> angle.</a:t>
            </a:r>
          </a:p>
          <a:p>
            <a:r>
              <a:rPr lang="en-US" dirty="0"/>
              <a:t>What shape do all three angles form?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952750"/>
            <a:ext cx="35814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Triangle Sum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486150"/>
            <a:ext cx="77724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The sum of the measures of the interior angles of a triangle is 180°.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4408185"/>
            <a:ext cx="77724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/>
              <a:t>m</a:t>
            </a:r>
            <a:r>
              <a:rPr lang="en-US" sz="2800" dirty="0" err="1">
                <a:sym typeface="Symbol"/>
              </a:rPr>
              <a:t>A</a:t>
            </a:r>
            <a:r>
              <a:rPr lang="en-US" sz="2800" dirty="0">
                <a:sym typeface="Symbol"/>
              </a:rPr>
              <a:t> + </a:t>
            </a:r>
            <a:r>
              <a:rPr lang="en-US" sz="2800" dirty="0" err="1">
                <a:sym typeface="Symbol"/>
              </a:rPr>
              <a:t>mB</a:t>
            </a:r>
            <a:r>
              <a:rPr lang="en-US" sz="2800" dirty="0">
                <a:sym typeface="Symbol"/>
              </a:rPr>
              <a:t> + </a:t>
            </a:r>
            <a:r>
              <a:rPr lang="en-US" sz="2800" dirty="0" err="1">
                <a:sym typeface="Symbol"/>
              </a:rPr>
              <a:t>mC</a:t>
            </a:r>
            <a:r>
              <a:rPr lang="en-US" sz="2800" dirty="0">
                <a:sym typeface="Symbol"/>
              </a:rPr>
              <a:t> = 180°</a:t>
            </a:r>
            <a:endParaRPr lang="en-US" sz="28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5638800" y="914400"/>
            <a:ext cx="3276600" cy="1658467"/>
            <a:chOff x="5638800" y="1219200"/>
            <a:chExt cx="3276600" cy="2211288"/>
          </a:xfrm>
        </p:grpSpPr>
        <p:sp>
          <p:nvSpPr>
            <p:cNvPr id="7" name="Isosceles Triangle 6"/>
            <p:cNvSpPr/>
            <p:nvPr/>
          </p:nvSpPr>
          <p:spPr>
            <a:xfrm>
              <a:off x="5943600" y="1524000"/>
              <a:ext cx="2590800" cy="1524000"/>
            </a:xfrm>
            <a:prstGeom prst="triangle">
              <a:avLst>
                <a:gd name="adj" fmla="val 2931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24600" y="1219200"/>
              <a:ext cx="457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38800" y="2814934"/>
              <a:ext cx="457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458200" y="2814935"/>
              <a:ext cx="457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05602" y="1714500"/>
            <a:ext cx="1831437" cy="572097"/>
            <a:chOff x="6703757" y="2819400"/>
            <a:chExt cx="1831437" cy="762795"/>
          </a:xfrm>
        </p:grpSpPr>
        <p:cxnSp>
          <p:nvCxnSpPr>
            <p:cNvPr id="19" name="Straight Connector 18"/>
            <p:cNvCxnSpPr>
              <a:stCxn id="7" idx="4"/>
              <a:endCxn id="7" idx="3"/>
            </p:cNvCxnSpPr>
            <p:nvPr/>
          </p:nvCxnSpPr>
          <p:spPr>
            <a:xfrm rot="5400000">
              <a:off x="7618682" y="2665682"/>
              <a:ext cx="1588" cy="1831437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7" idx="4"/>
              <a:endCxn id="7" idx="5"/>
            </p:cNvCxnSpPr>
            <p:nvPr/>
          </p:nvCxnSpPr>
          <p:spPr>
            <a:xfrm rot="5400000" flipH="1">
              <a:off x="7695541" y="2742541"/>
              <a:ext cx="762000" cy="91571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5943600" y="1714500"/>
            <a:ext cx="760156" cy="572096"/>
            <a:chOff x="5943600" y="2819400"/>
            <a:chExt cx="760156" cy="762794"/>
          </a:xfrm>
        </p:grpSpPr>
        <p:cxnSp>
          <p:nvCxnSpPr>
            <p:cNvPr id="14" name="Straight Connector 13"/>
            <p:cNvCxnSpPr>
              <a:stCxn id="7" idx="2"/>
              <a:endCxn id="7" idx="1"/>
            </p:cNvCxnSpPr>
            <p:nvPr/>
          </p:nvCxnSpPr>
          <p:spPr>
            <a:xfrm rot="5400000" flipH="1" flipV="1">
              <a:off x="5752441" y="3010559"/>
              <a:ext cx="762000" cy="37968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" idx="2"/>
              <a:endCxn id="7" idx="3"/>
            </p:cNvCxnSpPr>
            <p:nvPr/>
          </p:nvCxnSpPr>
          <p:spPr>
            <a:xfrm rot="16200000" flipH="1">
              <a:off x="6323281" y="3201718"/>
              <a:ext cx="1588" cy="7593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 rot="10800000" flipH="1" flipV="1">
            <a:off x="6324600" y="1143000"/>
            <a:ext cx="1295400" cy="571501"/>
            <a:chOff x="6323281" y="2057400"/>
            <a:chExt cx="1295400" cy="762001"/>
          </a:xfrm>
        </p:grpSpPr>
        <p:cxnSp>
          <p:nvCxnSpPr>
            <p:cNvPr id="9" name="Straight Connector 8"/>
            <p:cNvCxnSpPr>
              <a:stCxn id="7" idx="1"/>
              <a:endCxn id="7" idx="0"/>
            </p:cNvCxnSpPr>
            <p:nvPr/>
          </p:nvCxnSpPr>
          <p:spPr>
            <a:xfrm rot="10800000" flipH="1">
              <a:off x="6323281" y="2057400"/>
              <a:ext cx="379681" cy="7620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" idx="0"/>
              <a:endCxn id="7" idx="5"/>
            </p:cNvCxnSpPr>
            <p:nvPr/>
          </p:nvCxnSpPr>
          <p:spPr>
            <a:xfrm rot="16200000" flipH="1">
              <a:off x="6779822" y="1980541"/>
              <a:ext cx="762000" cy="91571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1.11111E-6 L -0.20018 0.2111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1.11111E-6 L 0.10851 0.21111 " pathEditMode="relative" ptsTypes="AA"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04166 0.31111 " pathEditMode="relative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3810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Exterior Angle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664553"/>
            <a:ext cx="7772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measure of an exterior angle of a triangle = the sum of the 2 nonadjacent interior angles.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2414885"/>
            <a:ext cx="77724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>
                <a:sym typeface="Symbol"/>
              </a:rPr>
              <a:t>1 = </a:t>
            </a:r>
            <a:r>
              <a:rPr lang="en-US" sz="2400" dirty="0" err="1">
                <a:sym typeface="Symbol"/>
              </a:rPr>
              <a:t>mA</a:t>
            </a:r>
            <a:r>
              <a:rPr lang="en-US" sz="2400" dirty="0">
                <a:sym typeface="Symbol"/>
              </a:rPr>
              <a:t> + </a:t>
            </a:r>
            <a:r>
              <a:rPr lang="en-US" sz="2400" dirty="0" err="1">
                <a:sym typeface="Symbol"/>
              </a:rPr>
              <a:t>mB</a:t>
            </a:r>
            <a:endParaRPr lang="en-US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133602" y="2837334"/>
            <a:ext cx="4443695" cy="1715616"/>
            <a:chOff x="3709705" y="3657600"/>
            <a:chExt cx="4443695" cy="2287487"/>
          </a:xfrm>
        </p:grpSpPr>
        <p:grpSp>
          <p:nvGrpSpPr>
            <p:cNvPr id="12" name="Group 11"/>
            <p:cNvGrpSpPr/>
            <p:nvPr/>
          </p:nvGrpSpPr>
          <p:grpSpPr>
            <a:xfrm>
              <a:off x="4037806" y="3886200"/>
              <a:ext cx="4115594" cy="1524000"/>
              <a:chOff x="5334000" y="1295400"/>
              <a:chExt cx="3505994" cy="686594"/>
            </a:xfrm>
          </p:grpSpPr>
          <p:sp>
            <p:nvSpPr>
              <p:cNvPr id="7" name="Right Triangle 6"/>
              <p:cNvSpPr/>
              <p:nvPr/>
            </p:nvSpPr>
            <p:spPr>
              <a:xfrm>
                <a:off x="5334000" y="1295400"/>
                <a:ext cx="2590800" cy="685800"/>
              </a:xfrm>
              <a:prstGeom prst="rt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>
                <a:stCxn id="7" idx="4"/>
              </p:cNvCxnSpPr>
              <p:nvPr/>
            </p:nvCxnSpPr>
            <p:spPr>
              <a:xfrm rot="16200000" flipH="1">
                <a:off x="8382000" y="1524000"/>
                <a:ext cx="794" cy="915194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3709705" y="3657600"/>
              <a:ext cx="35779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25471" y="5213132"/>
              <a:ext cx="35779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1203" y="5329534"/>
              <a:ext cx="35779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33603" y="4952999"/>
              <a:ext cx="35779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Apply Triangle Sum Property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5867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Corollary to the Triangle Sum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4875" y="1661815"/>
            <a:ext cx="7772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 acute angles of a right triangle are complementary.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4875" y="2123480"/>
            <a:ext cx="77724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>
                <a:sym typeface="Symbol"/>
              </a:rPr>
              <a:t>mA</a:t>
            </a:r>
            <a:r>
              <a:rPr lang="en-US" sz="2400" dirty="0">
                <a:sym typeface="Symbol"/>
              </a:rPr>
              <a:t> + </a:t>
            </a:r>
            <a:r>
              <a:rPr lang="en-US" sz="2400" dirty="0" err="1">
                <a:sym typeface="Symbol"/>
              </a:rPr>
              <a:t>mB</a:t>
            </a:r>
            <a:r>
              <a:rPr lang="en-US" sz="2400" dirty="0">
                <a:sym typeface="Symbol"/>
              </a:rPr>
              <a:t> = 90°</a:t>
            </a:r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133602" y="2743201"/>
            <a:ext cx="3529295" cy="1715616"/>
            <a:chOff x="2133600" y="3657600"/>
            <a:chExt cx="3529295" cy="2287487"/>
          </a:xfrm>
        </p:grpSpPr>
        <p:grpSp>
          <p:nvGrpSpPr>
            <p:cNvPr id="3" name="Group 16"/>
            <p:cNvGrpSpPr/>
            <p:nvPr/>
          </p:nvGrpSpPr>
          <p:grpSpPr>
            <a:xfrm>
              <a:off x="2133600" y="3657600"/>
              <a:ext cx="3529295" cy="2287487"/>
              <a:chOff x="3709705" y="3657600"/>
              <a:chExt cx="3529295" cy="2287487"/>
            </a:xfrm>
          </p:grpSpPr>
          <p:sp>
            <p:nvSpPr>
              <p:cNvPr id="7" name="Right Triangle 6"/>
              <p:cNvSpPr/>
              <p:nvPr/>
            </p:nvSpPr>
            <p:spPr>
              <a:xfrm>
                <a:off x="4037806" y="3886200"/>
                <a:ext cx="3041272" cy="1522238"/>
              </a:xfrm>
              <a:prstGeom prst="rt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09705" y="3657600"/>
                <a:ext cx="357797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A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725471" y="5213132"/>
                <a:ext cx="357797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881203" y="5329534"/>
                <a:ext cx="357797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B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2438400" y="51054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2590800" y="52578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23013</TotalTime>
  <Words>3302</Words>
  <Application>Microsoft Office PowerPoint</Application>
  <PresentationFormat>On-screen Show (16:9)</PresentationFormat>
  <Paragraphs>551</Paragraphs>
  <Slides>68</Slides>
  <Notes>67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7" baseType="lpstr">
      <vt:lpstr>Arial</vt:lpstr>
      <vt:lpstr>Calibri</vt:lpstr>
      <vt:lpstr>Cambria Math</vt:lpstr>
      <vt:lpstr>Comic Sans MS</vt:lpstr>
      <vt:lpstr>Courier New</vt:lpstr>
      <vt:lpstr>Symbol</vt:lpstr>
      <vt:lpstr>Wingdings</vt:lpstr>
      <vt:lpstr>Office Theme</vt:lpstr>
      <vt:lpstr>Bitmap Image</vt:lpstr>
      <vt:lpstr>Congruent Triangles</vt:lpstr>
      <vt:lpstr>PowerPoint Presentation</vt:lpstr>
      <vt:lpstr>4.1 Apply Triangle Sum Property</vt:lpstr>
      <vt:lpstr>4.1 Apply Triangle Sum Property</vt:lpstr>
      <vt:lpstr>4.1 Apply Triangle Sum Property</vt:lpstr>
      <vt:lpstr>4.1 Apply Triangle Sum Property</vt:lpstr>
      <vt:lpstr>4.1 Apply Triangle Sum Property</vt:lpstr>
      <vt:lpstr>4.1 Apply Triangle Sum Property</vt:lpstr>
      <vt:lpstr>4.1 Apply Triangle Sum Property</vt:lpstr>
      <vt:lpstr>4.1 Apply Triangle Sum Property</vt:lpstr>
      <vt:lpstr>4.1 Apply Triangle Sum Property</vt:lpstr>
      <vt:lpstr>Answers and Quiz</vt:lpstr>
      <vt:lpstr>4.2 Apply Congruence and Triangles</vt:lpstr>
      <vt:lpstr>4.2 Apply Congruence and Triangles</vt:lpstr>
      <vt:lpstr>4.2 Apply Congruence and Triangles</vt:lpstr>
      <vt:lpstr>4.2 Apply Congruence and Triangles</vt:lpstr>
      <vt:lpstr>4.2 Apply Congruence and Triangles</vt:lpstr>
      <vt:lpstr>4.2 Apply Congruence and Triangles</vt:lpstr>
      <vt:lpstr>4.2 Apply Congruence and Triangles</vt:lpstr>
      <vt:lpstr>Answers and Quiz</vt:lpstr>
      <vt:lpstr>4.3 Prove Triangles Congruent by SSS</vt:lpstr>
      <vt:lpstr>4.3 Prove Triangles Congruent by SSS</vt:lpstr>
      <vt:lpstr>4.3 Prove Triangles Congruent by SSS</vt:lpstr>
      <vt:lpstr>4.3 Prove Triangles Congruent by SSS</vt:lpstr>
      <vt:lpstr>Answers and Quiz</vt:lpstr>
      <vt:lpstr>4.4 Prove Triangles Congruent by SAS and HL</vt:lpstr>
      <vt:lpstr>4.4 Prove Triangles Congruent by SAS and HL</vt:lpstr>
      <vt:lpstr>4.4 Prove Triangles Congruent by SAS and HL</vt:lpstr>
      <vt:lpstr>4.4 Prove Triangles Congruent by SAS and HL</vt:lpstr>
      <vt:lpstr>4.4 Prove Triangles Congruent by SAS and HL</vt:lpstr>
      <vt:lpstr>4.4 Prove Triangles Congruent by SAS and HL</vt:lpstr>
      <vt:lpstr>Answers and Quiz</vt:lpstr>
      <vt:lpstr>4.5 Prove Triangles Congruent by ASA and AAS</vt:lpstr>
      <vt:lpstr>4.5 Prove Triangles Congruent by ASA and AAS</vt:lpstr>
      <vt:lpstr>4.5 Prove Triangles Congruent by ASA and AAS</vt:lpstr>
      <vt:lpstr>4.5 Prove Triangles Congruent by ASA and AAS</vt:lpstr>
      <vt:lpstr>4.5 Prove Triangles Congruent by ASA and AAS</vt:lpstr>
      <vt:lpstr>4.5 Prove Triangles Congruent by ASA and AAS</vt:lpstr>
      <vt:lpstr>4.5 Prove Triangles Congruent by ASA and AAS</vt:lpstr>
      <vt:lpstr>4.5 Prove Triangles Congruent by ASA and AAS</vt:lpstr>
      <vt:lpstr>Answers and Quiz</vt:lpstr>
      <vt:lpstr>4.6 Use Congruent Triangles</vt:lpstr>
      <vt:lpstr>4.6 Use Congruent Triangles</vt:lpstr>
      <vt:lpstr>4.6 Use Congruent Triangles</vt:lpstr>
      <vt:lpstr>4.6 Use Congruent Δ</vt:lpstr>
      <vt:lpstr>4.6 Use Congruent Triangles</vt:lpstr>
      <vt:lpstr>Answers and Quiz</vt:lpstr>
      <vt:lpstr>4.7 Use Isosceles and Equilateral Triangles</vt:lpstr>
      <vt:lpstr>4.7 Use Isosceles and Equilateral Triangles</vt:lpstr>
      <vt:lpstr>4.7 Use Isosceles and Equilateral Triangles</vt:lpstr>
      <vt:lpstr>4.7 Use Isosceles and Equilateral Triangles</vt:lpstr>
      <vt:lpstr>4.7 Use Isosceles and Equilateral Triangles</vt:lpstr>
      <vt:lpstr>4.7 Use Isosceles and Equilateral Triangles</vt:lpstr>
      <vt:lpstr>4.7 Use Isosceles and Equilateral Triangles</vt:lpstr>
      <vt:lpstr>Answers and Quiz</vt:lpstr>
      <vt:lpstr>4.8 Perform Congruence Transformations</vt:lpstr>
      <vt:lpstr>4.8 Perform Congruence Transformations</vt:lpstr>
      <vt:lpstr>4.8 Perform Congruence Transformations</vt:lpstr>
      <vt:lpstr>4.8 Perform Congruence Transformations</vt:lpstr>
      <vt:lpstr>4.8 Perform Congruence Transformations</vt:lpstr>
      <vt:lpstr>4.8 Perform Congruence Transformations</vt:lpstr>
      <vt:lpstr>4.8 Perform Congruence Transformations</vt:lpstr>
      <vt:lpstr>4.8 Perform Congruence Transformations</vt:lpstr>
      <vt:lpstr>4.8 Perform Congruence Transformations</vt:lpstr>
      <vt:lpstr>4.8 Perform Congruence Transformations</vt:lpstr>
      <vt:lpstr>4.8 Perform Congruence Transformations</vt:lpstr>
      <vt:lpstr>Answers and Quiz</vt:lpstr>
      <vt:lpstr>4.Review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Congruent Triangles</dc:title>
  <dc:creator>Richard Wright</dc:creator>
  <cp:lastModifiedBy>Richard Wright</cp:lastModifiedBy>
  <cp:revision>141</cp:revision>
  <dcterms:created xsi:type="dcterms:W3CDTF">2010-07-06T15:34:56Z</dcterms:created>
  <dcterms:modified xsi:type="dcterms:W3CDTF">2020-10-29T14:50:13Z</dcterms:modified>
</cp:coreProperties>
</file>